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67" r:id="rId9"/>
    <p:sldId id="265" r:id="rId10"/>
    <p:sldId id="268" r:id="rId11"/>
    <p:sldId id="270" r:id="rId12"/>
    <p:sldId id="269" r:id="rId13"/>
    <p:sldId id="26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D25D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46181-4B98-4606-948B-7E78DA39B3BE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B0348-B664-4356-9C1A-2ECABE42BCE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687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欢乐</a:t>
            </a:r>
            <a:r>
              <a:rPr lang="en-US" altLang="zh-CN" dirty="0"/>
              <a:t>PPT</a:t>
            </a:r>
            <a:r>
              <a:rPr lang="zh-CN" altLang="en-US" dirty="0"/>
              <a:t>原创，更多模板请关注微信公众号“欢乐</a:t>
            </a:r>
            <a:r>
              <a:rPr lang="en-US" altLang="zh-CN" dirty="0"/>
              <a:t>PPT</a:t>
            </a:r>
            <a:r>
              <a:rPr lang="zh-CN" altLang="en-US" dirty="0"/>
              <a:t>”，如需定制美化</a:t>
            </a:r>
            <a:r>
              <a:rPr lang="en-US" altLang="zh-CN" dirty="0"/>
              <a:t>PPT</a:t>
            </a:r>
            <a:r>
              <a:rPr lang="zh-CN" altLang="en-US" dirty="0"/>
              <a:t>，可加欢乐</a:t>
            </a:r>
            <a:r>
              <a:rPr lang="en-US" altLang="zh-CN" dirty="0"/>
              <a:t>PPT</a:t>
            </a:r>
            <a:r>
              <a:rPr lang="zh-CN" altLang="en-US" dirty="0"/>
              <a:t>负责人微信</a:t>
            </a:r>
            <a:r>
              <a:rPr lang="en-US" altLang="zh-CN" dirty="0" err="1"/>
              <a:t>Cai_Niao_PPT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522AD-4F9C-4780-9636-A4317A42ED6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188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36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543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330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206172" y="2674621"/>
            <a:ext cx="3607541" cy="4762499"/>
          </a:xfrm>
          <a:custGeom>
            <a:avLst/>
            <a:gdLst>
              <a:gd name="connsiteX0" fmla="*/ 0 w 3607541"/>
              <a:gd name="connsiteY0" fmla="*/ 0 h 4762499"/>
              <a:gd name="connsiteX1" fmla="*/ 3607541 w 3607541"/>
              <a:gd name="connsiteY1" fmla="*/ 0 h 4762499"/>
              <a:gd name="connsiteX2" fmla="*/ 3607541 w 3607541"/>
              <a:gd name="connsiteY2" fmla="*/ 4762499 h 4762499"/>
              <a:gd name="connsiteX3" fmla="*/ 0 w 3607541"/>
              <a:gd name="connsiteY3" fmla="*/ 4762499 h 4762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7541" h="4762499">
                <a:moveTo>
                  <a:pt x="0" y="0"/>
                </a:moveTo>
                <a:lnTo>
                  <a:pt x="3607541" y="0"/>
                </a:lnTo>
                <a:lnTo>
                  <a:pt x="3607541" y="4762499"/>
                </a:lnTo>
                <a:lnTo>
                  <a:pt x="0" y="47624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43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0938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678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110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24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7627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685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680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1022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75689-A69E-4B96-AB63-36294D3BDE25}" type="datetimeFigureOut">
              <a:rPr lang="zh-CN" altLang="en-US" smtClean="0"/>
              <a:t>2018/2/10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CEDC6-2224-417B-BC9D-8A20A34F79B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218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tags" Target="../tags/tag3.xml"/><Relationship Id="rId7" Type="http://schemas.openxmlformats.org/officeDocument/2006/relationships/image" Target="../media/image10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9.jpg"/><Relationship Id="rId5" Type="http://schemas.openxmlformats.org/officeDocument/2006/relationships/notesSlide" Target="../notesSlides/notesSlide1.xml"/><Relationship Id="rId10" Type="http://schemas.microsoft.com/office/2007/relationships/hdphoto" Target="../media/hdphoto2.wdp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11" b="392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平行四边形 5"/>
          <p:cNvSpPr/>
          <p:nvPr/>
        </p:nvSpPr>
        <p:spPr>
          <a:xfrm>
            <a:off x="0" y="-1"/>
            <a:ext cx="12192000" cy="6858001"/>
          </a:xfrm>
          <a:prstGeom prst="parallelogram">
            <a:avLst>
              <a:gd name="adj" fmla="val 63892"/>
            </a:avLst>
          </a:prstGeom>
          <a:solidFill>
            <a:schemeClr val="accent1">
              <a:alpha val="3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等腰三角形 6"/>
          <p:cNvSpPr/>
          <p:nvPr/>
        </p:nvSpPr>
        <p:spPr>
          <a:xfrm rot="5400000">
            <a:off x="-702835" y="-1484309"/>
            <a:ext cx="4374283" cy="2968613"/>
          </a:xfrm>
          <a:prstGeom prst="triangle">
            <a:avLst>
              <a:gd name="adj" fmla="val 4645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等腰三角形 7"/>
          <p:cNvSpPr/>
          <p:nvPr/>
        </p:nvSpPr>
        <p:spPr>
          <a:xfrm rot="5400000" flipH="1" flipV="1">
            <a:off x="8520552" y="5373693"/>
            <a:ext cx="4374283" cy="2968613"/>
          </a:xfrm>
          <a:prstGeom prst="triangle">
            <a:avLst>
              <a:gd name="adj" fmla="val 4645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9121163" y="-228461"/>
            <a:ext cx="3076754" cy="3719228"/>
            <a:chOff x="8954875" y="-228461"/>
            <a:chExt cx="3076754" cy="3719228"/>
          </a:xfrm>
        </p:grpSpPr>
        <p:cxnSp>
          <p:nvCxnSpPr>
            <p:cNvPr id="10" name="直接连接符 9"/>
            <p:cNvCxnSpPr/>
            <p:nvPr/>
          </p:nvCxnSpPr>
          <p:spPr>
            <a:xfrm flipV="1">
              <a:off x="8954875" y="648571"/>
              <a:ext cx="1991459" cy="2842196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9494311" y="210055"/>
              <a:ext cx="1991459" cy="2860602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V="1">
              <a:off x="10266561" y="-228461"/>
              <a:ext cx="1765068" cy="2559297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/>
          <p:cNvGrpSpPr/>
          <p:nvPr/>
        </p:nvGrpSpPr>
        <p:grpSpPr>
          <a:xfrm flipH="1" flipV="1">
            <a:off x="27316" y="3347777"/>
            <a:ext cx="3076754" cy="3719228"/>
            <a:chOff x="8954875" y="-228461"/>
            <a:chExt cx="3076754" cy="3719228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8954875" y="648571"/>
              <a:ext cx="1991459" cy="2842196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9494311" y="210055"/>
              <a:ext cx="1991459" cy="2860602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10266561" y="-228461"/>
              <a:ext cx="1765068" cy="2559297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文本框 16"/>
          <p:cNvSpPr txBox="1"/>
          <p:nvPr/>
        </p:nvSpPr>
        <p:spPr>
          <a:xfrm>
            <a:off x="4370674" y="1632338"/>
            <a:ext cx="35861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2018</a:t>
            </a:r>
            <a:endParaRPr lang="zh-CN" altLang="en-US" sz="9600" spc="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653478" y="3065149"/>
            <a:ext cx="68850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cap="all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1</a:t>
            </a:r>
            <a:r>
              <a:rPr lang="zh-CN" altLang="en-US" dirty="0"/>
              <a:t>月股票线质量报告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137776" y="4430321"/>
            <a:ext cx="23971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部门：数据保障部</a:t>
            </a:r>
          </a:p>
        </p:txBody>
      </p:sp>
      <p:pic>
        <p:nvPicPr>
          <p:cNvPr id="22" name="fireworks continue-en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04070" y="-13677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00293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087974" y="5421183"/>
            <a:ext cx="10016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月业绩预告、快报总量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1958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篇，其中从巨潮官网披露到录入完成超过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分钟的占比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4.1%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；在超时的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84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篇中，工作时间（工作日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9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00-21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00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）超过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分钟以上的共计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54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篇，占超时数量的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64.3%</a:t>
            </a: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80063" y="408467"/>
            <a:ext cx="403187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zh-CN" altLang="en-US" sz="3000" dirty="0">
                <a:latin typeface="宋体" panose="02010600030101010101" pitchFamily="2" charset="-122"/>
                <a:ea typeface="宋体" panose="02010600030101010101" pitchFamily="2" charset="-122"/>
              </a:rPr>
              <a:t>业绩预告、快报及时性</a:t>
            </a:r>
            <a:endParaRPr lang="en-US" altLang="zh-CN" sz="3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828023D-AAD4-4D1D-8307-B654E1166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771" y="1257300"/>
            <a:ext cx="8950458" cy="396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03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680882" y="5439113"/>
            <a:ext cx="8830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月业绩预告、快报超时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分钟以上的共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54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篇，图中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天内出现大量超时是因为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29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日发现产品表数据缺失，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日缺失原因排查测试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, 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日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TRS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抓取漏抓所导致。</a:t>
            </a:r>
          </a:p>
        </p:txBody>
      </p:sp>
      <p:sp>
        <p:nvSpPr>
          <p:cNvPr id="11" name="矩形 10"/>
          <p:cNvSpPr/>
          <p:nvPr/>
        </p:nvSpPr>
        <p:spPr>
          <a:xfrm>
            <a:off x="3887703" y="399502"/>
            <a:ext cx="44165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zh-CN" altLang="en-US" sz="3000" dirty="0">
                <a:latin typeface="宋体" panose="02010600030101010101" pitchFamily="2" charset="-122"/>
                <a:ea typeface="宋体" panose="02010600030101010101" pitchFamily="2" charset="-122"/>
              </a:rPr>
              <a:t>业绩预告、快报超时详情</a:t>
            </a:r>
            <a:endParaRPr lang="en-US" altLang="zh-CN" sz="3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BBC4E2E-6ACD-45C9-9A18-D1CBEB3D89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141" y="1332246"/>
            <a:ext cx="7691718" cy="387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685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下箭头 31"/>
          <p:cNvSpPr/>
          <p:nvPr/>
        </p:nvSpPr>
        <p:spPr>
          <a:xfrm rot="-5400000">
            <a:off x="3907786" y="-1695735"/>
            <a:ext cx="2997352" cy="9797084"/>
          </a:xfrm>
          <a:prstGeom prst="downArrow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07919" y="2818085"/>
            <a:ext cx="16256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宋体" panose="02010600030101010101" pitchFamily="2" charset="-122"/>
                <a:ea typeface="宋体" panose="02010600030101010101" pitchFamily="2" charset="-122"/>
              </a:rPr>
              <a:t>4714</a:t>
            </a:r>
            <a:endParaRPr lang="zh-CN" altLang="en-US" sz="4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305003" y="2822863"/>
            <a:ext cx="1179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rgbClr val="FF505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310</a:t>
            </a:r>
            <a:endParaRPr lang="zh-CN" altLang="en-US" sz="4800" b="1" dirty="0">
              <a:solidFill>
                <a:srgbClr val="FF505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87809" y="5343161"/>
            <a:ext cx="109639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超预期说明：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月份个股报告总量共计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4714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篇，通过人工审核报告中的标题超预期、文本超预期信号，最终筛选出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310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篇极具价值的报告</a:t>
            </a:r>
          </a:p>
        </p:txBody>
      </p:sp>
      <p:sp>
        <p:nvSpPr>
          <p:cNvPr id="34" name="矩形 33"/>
          <p:cNvSpPr/>
          <p:nvPr/>
        </p:nvSpPr>
        <p:spPr>
          <a:xfrm>
            <a:off x="3472022" y="387598"/>
            <a:ext cx="518603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zh-CN" altLang="en-US" sz="3000" dirty="0">
                <a:latin typeface="宋体" panose="02010600030101010101" pitchFamily="2" charset="-122"/>
                <a:ea typeface="宋体" panose="02010600030101010101" pitchFamily="2" charset="-122"/>
              </a:rPr>
              <a:t>文本超预期寻宝线索占比情况</a:t>
            </a:r>
            <a:endParaRPr lang="en-US" altLang="zh-CN" sz="3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5258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7" b="19924"/>
          <a:stretch/>
        </p:blipFill>
        <p:spPr>
          <a:xfrm>
            <a:off x="0" y="-95250"/>
            <a:ext cx="12191999" cy="692467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-76199"/>
            <a:ext cx="12232253" cy="69342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57000"/>
                </a:schemeClr>
              </a:gs>
              <a:gs pos="100000">
                <a:schemeClr val="tx1">
                  <a:alpha val="8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777608" y="137396"/>
            <a:ext cx="6459382" cy="6459382"/>
          </a:xfrm>
          <a:prstGeom prst="ellipse">
            <a:avLst/>
          </a:prstGeom>
          <a:solidFill>
            <a:schemeClr val="bg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234163" y="593951"/>
            <a:ext cx="5546272" cy="5546272"/>
          </a:xfrm>
          <a:prstGeom prst="ellipse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589034" y="2367765"/>
            <a:ext cx="891703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spc="600" dirty="0">
                <a:solidFill>
                  <a:schemeClr val="bg1"/>
                </a:solidFill>
                <a:latin typeface="造字工房力黑（非商用）常规体" pitchFamily="50" charset="-122"/>
                <a:ea typeface="造字工房力黑（非商用）常规体" pitchFamily="50" charset="-122"/>
              </a:rPr>
              <a:t>THANKS</a:t>
            </a:r>
            <a:endParaRPr lang="zh-CN" altLang="en-US" sz="6600" spc="600" dirty="0">
              <a:solidFill>
                <a:schemeClr val="bg1"/>
              </a:solidFill>
              <a:latin typeface="造字工房力黑（非商用）常规体" pitchFamily="50" charset="-122"/>
              <a:ea typeface="造字工房力黑（非商用）常规体" pitchFamily="5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94286" y="3864741"/>
            <a:ext cx="34796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FOR WATCHING</a:t>
            </a:r>
            <a:endParaRPr lang="zh-CN" altLang="en-US" sz="2800" spc="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760720" y="3593994"/>
            <a:ext cx="646430" cy="0"/>
          </a:xfrm>
          <a:prstGeom prst="line">
            <a:avLst/>
          </a:prstGeom>
          <a:ln w="28575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等腰三角形 14"/>
          <p:cNvSpPr/>
          <p:nvPr/>
        </p:nvSpPr>
        <p:spPr>
          <a:xfrm rot="8434326">
            <a:off x="8547111" y="1085033"/>
            <a:ext cx="540109" cy="364488"/>
          </a:xfrm>
          <a:prstGeom prst="triangle">
            <a:avLst>
              <a:gd name="adj" fmla="val 5701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21178630" flipH="1">
            <a:off x="2728354" y="1023707"/>
            <a:ext cx="757032" cy="510877"/>
          </a:xfrm>
          <a:prstGeom prst="triangle">
            <a:avLst>
              <a:gd name="adj" fmla="val 5580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268088">
            <a:off x="8874004" y="4586146"/>
            <a:ext cx="842467" cy="568531"/>
          </a:xfrm>
          <a:prstGeom prst="triangle">
            <a:avLst>
              <a:gd name="adj" fmla="val 0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 rot="21003421">
            <a:off x="1510733" y="4466105"/>
            <a:ext cx="530993" cy="358336"/>
          </a:xfrm>
          <a:prstGeom prst="triangle">
            <a:avLst>
              <a:gd name="adj" fmla="val 5580"/>
            </a:avLst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PA_等腰三角形 19"/>
          <p:cNvSpPr/>
          <p:nvPr>
            <p:custDataLst>
              <p:tags r:id="rId1"/>
            </p:custDataLst>
          </p:nvPr>
        </p:nvSpPr>
        <p:spPr>
          <a:xfrm>
            <a:off x="11348357" y="-167519"/>
            <a:ext cx="1687284" cy="1138650"/>
          </a:xfrm>
          <a:custGeom>
            <a:avLst/>
            <a:gdLst/>
            <a:ahLst/>
            <a:cxnLst/>
            <a:rect l="0" t="0" r="0" b="0"/>
            <a:pathLst>
              <a:path w="1687284" h="1138650">
                <a:moveTo>
                  <a:pt x="0" y="0"/>
                </a:moveTo>
                <a:lnTo>
                  <a:pt x="1687283" y="0"/>
                </a:lnTo>
                <a:lnTo>
                  <a:pt x="1687283" y="1138649"/>
                </a:lnTo>
                <a:lnTo>
                  <a:pt x="0" y="1138649"/>
                </a:lnTo>
                <a:close/>
              </a:path>
            </a:pathLst>
          </a:cu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PA_等腰三角形 21"/>
          <p:cNvSpPr/>
          <p:nvPr>
            <p:custDataLst>
              <p:tags r:id="rId2"/>
            </p:custDataLst>
          </p:nvPr>
        </p:nvSpPr>
        <p:spPr>
          <a:xfrm>
            <a:off x="-457228" y="-602643"/>
            <a:ext cx="1560199" cy="1052888"/>
          </a:xfrm>
          <a:custGeom>
            <a:avLst/>
            <a:gdLst/>
            <a:ahLst/>
            <a:cxnLst/>
            <a:rect l="0" t="0" r="0" b="0"/>
            <a:pathLst>
              <a:path w="1560199" h="1052888">
                <a:moveTo>
                  <a:pt x="0" y="0"/>
                </a:moveTo>
                <a:lnTo>
                  <a:pt x="1560198" y="0"/>
                </a:lnTo>
                <a:lnTo>
                  <a:pt x="1560198" y="1052887"/>
                </a:lnTo>
                <a:lnTo>
                  <a:pt x="0" y="1052887"/>
                </a:lnTo>
                <a:close/>
              </a:path>
            </a:pathLst>
          </a:custGeom>
          <a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 flipH="1">
            <a:off x="8896889" y="792020"/>
            <a:ext cx="1510660" cy="12935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8544036" y="1289012"/>
            <a:ext cx="1510660" cy="12935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2432324" y="4694337"/>
            <a:ext cx="1510660" cy="12935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1944632" y="4919064"/>
            <a:ext cx="1510660" cy="12935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5214938" y="4809599"/>
            <a:ext cx="1711325" cy="284063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spc="3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汇报人：钱斌</a:t>
            </a:r>
          </a:p>
        </p:txBody>
      </p:sp>
      <p:sp>
        <p:nvSpPr>
          <p:cNvPr id="21" name="PA_等腰三角形 19"/>
          <p:cNvSpPr/>
          <p:nvPr>
            <p:custDataLst>
              <p:tags r:id="rId3"/>
            </p:custDataLst>
          </p:nvPr>
        </p:nvSpPr>
        <p:spPr>
          <a:xfrm rot="3754137">
            <a:off x="10441499" y="5563002"/>
            <a:ext cx="2865210" cy="1933564"/>
          </a:xfrm>
          <a:custGeom>
            <a:avLst/>
            <a:gdLst/>
            <a:ahLst/>
            <a:cxnLst/>
            <a:rect l="0" t="0" r="0" b="0"/>
            <a:pathLst>
              <a:path w="1687284" h="1138650">
                <a:moveTo>
                  <a:pt x="0" y="0"/>
                </a:moveTo>
                <a:lnTo>
                  <a:pt x="1687283" y="0"/>
                </a:lnTo>
                <a:lnTo>
                  <a:pt x="1687283" y="1138649"/>
                </a:lnTo>
                <a:lnTo>
                  <a:pt x="0" y="1138649"/>
                </a:lnTo>
                <a:close/>
              </a:path>
            </a:pathLst>
          </a:custGeom>
          <a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39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4" b="7812"/>
          <a:stretch/>
        </p:blipFill>
        <p:spPr>
          <a:xfrm>
            <a:off x="0" y="-38100"/>
            <a:ext cx="12192000" cy="689610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0"/>
            <a:ext cx="12232253" cy="6896101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103797" y="1879730"/>
            <a:ext cx="31568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卖方研究成果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7103797" y="2835533"/>
            <a:ext cx="260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数据完整性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103797" y="3822181"/>
            <a:ext cx="260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公告及时性</a:t>
            </a:r>
          </a:p>
        </p:txBody>
      </p:sp>
      <p:sp>
        <p:nvSpPr>
          <p:cNvPr id="31" name="等腰三角形 30"/>
          <p:cNvSpPr/>
          <p:nvPr/>
        </p:nvSpPr>
        <p:spPr>
          <a:xfrm rot="10800000">
            <a:off x="9107297" y="-38102"/>
            <a:ext cx="3112662" cy="2100554"/>
          </a:xfrm>
          <a:prstGeom prst="triangle">
            <a:avLst>
              <a:gd name="adj" fmla="val 0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746686" y="6316318"/>
            <a:ext cx="2619501" cy="256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1333" dirty="0">
                <a:solidFill>
                  <a:srgbClr val="1F1F1F"/>
                </a:solidFill>
              </a:rPr>
              <a:t>LOGO</a:t>
            </a:r>
            <a:r>
              <a:rPr kumimoji="1" lang="zh-CN" altLang="en-US" sz="1333" dirty="0">
                <a:solidFill>
                  <a:srgbClr val="1F1F1F"/>
                </a:solidFill>
              </a:rPr>
              <a:t> </a:t>
            </a:r>
            <a:r>
              <a:rPr kumimoji="1" lang="en-US" altLang="zh-CN" sz="1333" dirty="0">
                <a:solidFill>
                  <a:srgbClr val="1F1F1F"/>
                </a:solidFill>
              </a:rPr>
              <a:t>|</a:t>
            </a:r>
            <a:r>
              <a:rPr kumimoji="1" lang="zh-CN" altLang="en-US" sz="1333" dirty="0">
                <a:solidFill>
                  <a:srgbClr val="1F1F1F"/>
                </a:solidFill>
              </a:rPr>
              <a:t> </a:t>
            </a:r>
            <a:r>
              <a:rPr kumimoji="1" lang="en-US" altLang="zh-CN" sz="1333" dirty="0">
                <a:solidFill>
                  <a:srgbClr val="1F1F1F"/>
                </a:solidFill>
              </a:rPr>
              <a:t>COMPANY</a:t>
            </a:r>
            <a:endParaRPr kumimoji="1" lang="zh-CN" altLang="en-US" sz="1333" dirty="0">
              <a:solidFill>
                <a:srgbClr val="1F1F1F"/>
              </a:solidFill>
            </a:endParaRPr>
          </a:p>
        </p:txBody>
      </p:sp>
      <p:sp>
        <p:nvSpPr>
          <p:cNvPr id="33" name="等腰三角形 32"/>
          <p:cNvSpPr/>
          <p:nvPr/>
        </p:nvSpPr>
        <p:spPr>
          <a:xfrm rot="16200000">
            <a:off x="10114811" y="4780810"/>
            <a:ext cx="2480461" cy="1673918"/>
          </a:xfrm>
          <a:prstGeom prst="triangle">
            <a:avLst>
              <a:gd name="adj" fmla="val 0"/>
            </a:avLst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696255" y="2547838"/>
            <a:ext cx="19789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spc="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6036996" y="1774820"/>
            <a:ext cx="711201" cy="711201"/>
            <a:chOff x="6248399" y="2624648"/>
            <a:chExt cx="711201" cy="711201"/>
          </a:xfrm>
        </p:grpSpPr>
        <p:sp>
          <p:nvSpPr>
            <p:cNvPr id="38" name="椭圆 37"/>
            <p:cNvSpPr/>
            <p:nvPr/>
          </p:nvSpPr>
          <p:spPr>
            <a:xfrm>
              <a:off x="6248399" y="2624648"/>
              <a:ext cx="711201" cy="71120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 6"/>
            <p:cNvSpPr>
              <a:spLocks noEditPoints="1"/>
            </p:cNvSpPr>
            <p:nvPr/>
          </p:nvSpPr>
          <p:spPr bwMode="auto">
            <a:xfrm>
              <a:off x="6440485" y="2816012"/>
              <a:ext cx="327028" cy="328472"/>
            </a:xfrm>
            <a:custGeom>
              <a:avLst/>
              <a:gdLst>
                <a:gd name="T0" fmla="*/ 2593 w 4297"/>
                <a:gd name="T1" fmla="*/ 2343 h 4316"/>
                <a:gd name="T2" fmla="*/ 3412 w 4297"/>
                <a:gd name="T3" fmla="*/ 2588 h 4316"/>
                <a:gd name="T4" fmla="*/ 3412 w 4297"/>
                <a:gd name="T5" fmla="*/ 1894 h 4316"/>
                <a:gd name="T6" fmla="*/ 2593 w 4297"/>
                <a:gd name="T7" fmla="*/ 2139 h 4316"/>
                <a:gd name="T8" fmla="*/ 3412 w 4297"/>
                <a:gd name="T9" fmla="*/ 1894 h 4316"/>
                <a:gd name="T10" fmla="*/ 2593 w 4297"/>
                <a:gd name="T11" fmla="*/ 1444 h 4316"/>
                <a:gd name="T12" fmla="*/ 3412 w 4297"/>
                <a:gd name="T13" fmla="*/ 1690 h 4316"/>
                <a:gd name="T14" fmla="*/ 1454 w 4297"/>
                <a:gd name="T15" fmla="*/ 2752 h 4316"/>
                <a:gd name="T16" fmla="*/ 1591 w 4297"/>
                <a:gd name="T17" fmla="*/ 2737 h 4316"/>
                <a:gd name="T18" fmla="*/ 1718 w 4297"/>
                <a:gd name="T19" fmla="*/ 2695 h 4316"/>
                <a:gd name="T20" fmla="*/ 1832 w 4297"/>
                <a:gd name="T21" fmla="*/ 2629 h 4316"/>
                <a:gd name="T22" fmla="*/ 1929 w 4297"/>
                <a:gd name="T23" fmla="*/ 2542 h 4316"/>
                <a:gd name="T24" fmla="*/ 2006 w 4297"/>
                <a:gd name="T25" fmla="*/ 2436 h 4316"/>
                <a:gd name="T26" fmla="*/ 2061 w 4297"/>
                <a:gd name="T27" fmla="*/ 2316 h 4316"/>
                <a:gd name="T28" fmla="*/ 2089 w 4297"/>
                <a:gd name="T29" fmla="*/ 2185 h 4316"/>
                <a:gd name="T30" fmla="*/ 1454 w 4297"/>
                <a:gd name="T31" fmla="*/ 2115 h 4316"/>
                <a:gd name="T32" fmla="*/ 1273 w 4297"/>
                <a:gd name="T33" fmla="*/ 2578 h 4316"/>
                <a:gd name="T34" fmla="*/ 1914 w 4297"/>
                <a:gd name="T35" fmla="*/ 1941 h 4316"/>
                <a:gd name="T36" fmla="*/ 1898 w 4297"/>
                <a:gd name="T37" fmla="*/ 1805 h 4316"/>
                <a:gd name="T38" fmla="*/ 1857 w 4297"/>
                <a:gd name="T39" fmla="*/ 1678 h 4316"/>
                <a:gd name="T40" fmla="*/ 1790 w 4297"/>
                <a:gd name="T41" fmla="*/ 1566 h 4316"/>
                <a:gd name="T42" fmla="*/ 1702 w 4297"/>
                <a:gd name="T43" fmla="*/ 1469 h 4316"/>
                <a:gd name="T44" fmla="*/ 1596 w 4297"/>
                <a:gd name="T45" fmla="*/ 1391 h 4316"/>
                <a:gd name="T46" fmla="*/ 1476 w 4297"/>
                <a:gd name="T47" fmla="*/ 1337 h 4316"/>
                <a:gd name="T48" fmla="*/ 1344 w 4297"/>
                <a:gd name="T49" fmla="*/ 1308 h 4316"/>
                <a:gd name="T50" fmla="*/ 1204 w 4297"/>
                <a:gd name="T51" fmla="*/ 1308 h 4316"/>
                <a:gd name="T52" fmla="*/ 1070 w 4297"/>
                <a:gd name="T53" fmla="*/ 1337 h 4316"/>
                <a:gd name="T54" fmla="*/ 950 w 4297"/>
                <a:gd name="T55" fmla="*/ 1391 h 4316"/>
                <a:gd name="T56" fmla="*/ 844 w 4297"/>
                <a:gd name="T57" fmla="*/ 1469 h 4316"/>
                <a:gd name="T58" fmla="*/ 756 w 4297"/>
                <a:gd name="T59" fmla="*/ 1566 h 4316"/>
                <a:gd name="T60" fmla="*/ 689 w 4297"/>
                <a:gd name="T61" fmla="*/ 1678 h 4316"/>
                <a:gd name="T62" fmla="*/ 647 w 4297"/>
                <a:gd name="T63" fmla="*/ 1805 h 4316"/>
                <a:gd name="T64" fmla="*/ 633 w 4297"/>
                <a:gd name="T65" fmla="*/ 1941 h 4316"/>
                <a:gd name="T66" fmla="*/ 647 w 4297"/>
                <a:gd name="T67" fmla="*/ 2077 h 4316"/>
                <a:gd name="T68" fmla="*/ 689 w 4297"/>
                <a:gd name="T69" fmla="*/ 2204 h 4316"/>
                <a:gd name="T70" fmla="*/ 756 w 4297"/>
                <a:gd name="T71" fmla="*/ 2317 h 4316"/>
                <a:gd name="T72" fmla="*/ 844 w 4297"/>
                <a:gd name="T73" fmla="*/ 2414 h 4316"/>
                <a:gd name="T74" fmla="*/ 950 w 4297"/>
                <a:gd name="T75" fmla="*/ 2491 h 4316"/>
                <a:gd name="T76" fmla="*/ 1070 w 4297"/>
                <a:gd name="T77" fmla="*/ 2546 h 4316"/>
                <a:gd name="T78" fmla="*/ 1204 w 4297"/>
                <a:gd name="T79" fmla="*/ 2575 h 4316"/>
                <a:gd name="T80" fmla="*/ 3788 w 4297"/>
                <a:gd name="T81" fmla="*/ 3130 h 4316"/>
                <a:gd name="T82" fmla="*/ 464 w 4297"/>
                <a:gd name="T83" fmla="*/ 988 h 4316"/>
                <a:gd name="T84" fmla="*/ 3788 w 4297"/>
                <a:gd name="T85" fmla="*/ 3130 h 4316"/>
                <a:gd name="T86" fmla="*/ 2233 w 4297"/>
                <a:gd name="T87" fmla="*/ 0 h 4316"/>
                <a:gd name="T88" fmla="*/ 1987 w 4297"/>
                <a:gd name="T89" fmla="*/ 356 h 4316"/>
                <a:gd name="T90" fmla="*/ 0 w 4297"/>
                <a:gd name="T91" fmla="*/ 988 h 4316"/>
                <a:gd name="T92" fmla="*/ 218 w 4297"/>
                <a:gd name="T93" fmla="*/ 3375 h 4316"/>
                <a:gd name="T94" fmla="*/ 812 w 4297"/>
                <a:gd name="T95" fmla="*/ 4126 h 4316"/>
                <a:gd name="T96" fmla="*/ 2125 w 4297"/>
                <a:gd name="T97" fmla="*/ 3375 h 4316"/>
                <a:gd name="T98" fmla="*/ 3291 w 4297"/>
                <a:gd name="T99" fmla="*/ 4316 h 4316"/>
                <a:gd name="T100" fmla="*/ 2523 w 4297"/>
                <a:gd name="T101" fmla="*/ 3375 h 4316"/>
                <a:gd name="T102" fmla="*/ 4035 w 4297"/>
                <a:gd name="T103" fmla="*/ 988 h 4316"/>
                <a:gd name="T104" fmla="*/ 4297 w 4297"/>
                <a:gd name="T105" fmla="*/ 356 h 4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297" h="4316">
                  <a:moveTo>
                    <a:pt x="3412" y="2343"/>
                  </a:moveTo>
                  <a:lnTo>
                    <a:pt x="2593" y="2343"/>
                  </a:lnTo>
                  <a:lnTo>
                    <a:pt x="2593" y="2588"/>
                  </a:lnTo>
                  <a:lnTo>
                    <a:pt x="3412" y="2588"/>
                  </a:lnTo>
                  <a:lnTo>
                    <a:pt x="3412" y="2343"/>
                  </a:lnTo>
                  <a:close/>
                  <a:moveTo>
                    <a:pt x="3412" y="1894"/>
                  </a:moveTo>
                  <a:lnTo>
                    <a:pt x="2593" y="1894"/>
                  </a:lnTo>
                  <a:lnTo>
                    <a:pt x="2593" y="2139"/>
                  </a:lnTo>
                  <a:lnTo>
                    <a:pt x="3412" y="2139"/>
                  </a:lnTo>
                  <a:lnTo>
                    <a:pt x="3412" y="1894"/>
                  </a:lnTo>
                  <a:close/>
                  <a:moveTo>
                    <a:pt x="3412" y="1444"/>
                  </a:moveTo>
                  <a:lnTo>
                    <a:pt x="2593" y="1444"/>
                  </a:lnTo>
                  <a:lnTo>
                    <a:pt x="2593" y="1690"/>
                  </a:lnTo>
                  <a:lnTo>
                    <a:pt x="3412" y="1690"/>
                  </a:lnTo>
                  <a:lnTo>
                    <a:pt x="3412" y="1444"/>
                  </a:lnTo>
                  <a:close/>
                  <a:moveTo>
                    <a:pt x="1454" y="2752"/>
                  </a:moveTo>
                  <a:lnTo>
                    <a:pt x="1523" y="2748"/>
                  </a:lnTo>
                  <a:lnTo>
                    <a:pt x="1591" y="2737"/>
                  </a:lnTo>
                  <a:lnTo>
                    <a:pt x="1655" y="2719"/>
                  </a:lnTo>
                  <a:lnTo>
                    <a:pt x="1718" y="2695"/>
                  </a:lnTo>
                  <a:lnTo>
                    <a:pt x="1777" y="2665"/>
                  </a:lnTo>
                  <a:lnTo>
                    <a:pt x="1832" y="2629"/>
                  </a:lnTo>
                  <a:lnTo>
                    <a:pt x="1883" y="2588"/>
                  </a:lnTo>
                  <a:lnTo>
                    <a:pt x="1929" y="2542"/>
                  </a:lnTo>
                  <a:lnTo>
                    <a:pt x="1970" y="2491"/>
                  </a:lnTo>
                  <a:lnTo>
                    <a:pt x="2006" y="2436"/>
                  </a:lnTo>
                  <a:lnTo>
                    <a:pt x="2037" y="2379"/>
                  </a:lnTo>
                  <a:lnTo>
                    <a:pt x="2061" y="2316"/>
                  </a:lnTo>
                  <a:lnTo>
                    <a:pt x="2079" y="2252"/>
                  </a:lnTo>
                  <a:lnTo>
                    <a:pt x="2089" y="2185"/>
                  </a:lnTo>
                  <a:lnTo>
                    <a:pt x="2093" y="2115"/>
                  </a:lnTo>
                  <a:lnTo>
                    <a:pt x="1454" y="2115"/>
                  </a:lnTo>
                  <a:lnTo>
                    <a:pt x="1454" y="2752"/>
                  </a:lnTo>
                  <a:close/>
                  <a:moveTo>
                    <a:pt x="1273" y="2578"/>
                  </a:moveTo>
                  <a:lnTo>
                    <a:pt x="1273" y="1941"/>
                  </a:lnTo>
                  <a:lnTo>
                    <a:pt x="1914" y="1941"/>
                  </a:lnTo>
                  <a:lnTo>
                    <a:pt x="1910" y="1872"/>
                  </a:lnTo>
                  <a:lnTo>
                    <a:pt x="1898" y="1805"/>
                  </a:lnTo>
                  <a:lnTo>
                    <a:pt x="1881" y="1740"/>
                  </a:lnTo>
                  <a:lnTo>
                    <a:pt x="1857" y="1678"/>
                  </a:lnTo>
                  <a:lnTo>
                    <a:pt x="1826" y="1621"/>
                  </a:lnTo>
                  <a:lnTo>
                    <a:pt x="1790" y="1566"/>
                  </a:lnTo>
                  <a:lnTo>
                    <a:pt x="1749" y="1515"/>
                  </a:lnTo>
                  <a:lnTo>
                    <a:pt x="1702" y="1469"/>
                  </a:lnTo>
                  <a:lnTo>
                    <a:pt x="1651" y="1427"/>
                  </a:lnTo>
                  <a:lnTo>
                    <a:pt x="1596" y="1391"/>
                  </a:lnTo>
                  <a:lnTo>
                    <a:pt x="1537" y="1361"/>
                  </a:lnTo>
                  <a:lnTo>
                    <a:pt x="1476" y="1337"/>
                  </a:lnTo>
                  <a:lnTo>
                    <a:pt x="1410" y="1319"/>
                  </a:lnTo>
                  <a:lnTo>
                    <a:pt x="1344" y="1308"/>
                  </a:lnTo>
                  <a:lnTo>
                    <a:pt x="1273" y="1305"/>
                  </a:lnTo>
                  <a:lnTo>
                    <a:pt x="1204" y="1308"/>
                  </a:lnTo>
                  <a:lnTo>
                    <a:pt x="1136" y="1319"/>
                  </a:lnTo>
                  <a:lnTo>
                    <a:pt x="1070" y="1337"/>
                  </a:lnTo>
                  <a:lnTo>
                    <a:pt x="1009" y="1361"/>
                  </a:lnTo>
                  <a:lnTo>
                    <a:pt x="950" y="1391"/>
                  </a:lnTo>
                  <a:lnTo>
                    <a:pt x="895" y="1427"/>
                  </a:lnTo>
                  <a:lnTo>
                    <a:pt x="844" y="1469"/>
                  </a:lnTo>
                  <a:lnTo>
                    <a:pt x="798" y="1515"/>
                  </a:lnTo>
                  <a:lnTo>
                    <a:pt x="756" y="1566"/>
                  </a:lnTo>
                  <a:lnTo>
                    <a:pt x="721" y="1621"/>
                  </a:lnTo>
                  <a:lnTo>
                    <a:pt x="689" y="1678"/>
                  </a:lnTo>
                  <a:lnTo>
                    <a:pt x="666" y="1740"/>
                  </a:lnTo>
                  <a:lnTo>
                    <a:pt x="647" y="1805"/>
                  </a:lnTo>
                  <a:lnTo>
                    <a:pt x="637" y="1872"/>
                  </a:lnTo>
                  <a:lnTo>
                    <a:pt x="633" y="1941"/>
                  </a:lnTo>
                  <a:lnTo>
                    <a:pt x="637" y="2011"/>
                  </a:lnTo>
                  <a:lnTo>
                    <a:pt x="647" y="2077"/>
                  </a:lnTo>
                  <a:lnTo>
                    <a:pt x="666" y="2143"/>
                  </a:lnTo>
                  <a:lnTo>
                    <a:pt x="689" y="2204"/>
                  </a:lnTo>
                  <a:lnTo>
                    <a:pt x="721" y="2262"/>
                  </a:lnTo>
                  <a:lnTo>
                    <a:pt x="756" y="2317"/>
                  </a:lnTo>
                  <a:lnTo>
                    <a:pt x="798" y="2368"/>
                  </a:lnTo>
                  <a:lnTo>
                    <a:pt x="844" y="2414"/>
                  </a:lnTo>
                  <a:lnTo>
                    <a:pt x="895" y="2456"/>
                  </a:lnTo>
                  <a:lnTo>
                    <a:pt x="950" y="2491"/>
                  </a:lnTo>
                  <a:lnTo>
                    <a:pt x="1009" y="2521"/>
                  </a:lnTo>
                  <a:lnTo>
                    <a:pt x="1070" y="2546"/>
                  </a:lnTo>
                  <a:lnTo>
                    <a:pt x="1136" y="2563"/>
                  </a:lnTo>
                  <a:lnTo>
                    <a:pt x="1204" y="2575"/>
                  </a:lnTo>
                  <a:lnTo>
                    <a:pt x="1273" y="2578"/>
                  </a:lnTo>
                  <a:close/>
                  <a:moveTo>
                    <a:pt x="3788" y="3130"/>
                  </a:moveTo>
                  <a:lnTo>
                    <a:pt x="464" y="3130"/>
                  </a:lnTo>
                  <a:lnTo>
                    <a:pt x="464" y="988"/>
                  </a:lnTo>
                  <a:lnTo>
                    <a:pt x="3788" y="988"/>
                  </a:lnTo>
                  <a:lnTo>
                    <a:pt x="3788" y="3130"/>
                  </a:lnTo>
                  <a:close/>
                  <a:moveTo>
                    <a:pt x="2233" y="356"/>
                  </a:moveTo>
                  <a:lnTo>
                    <a:pt x="2233" y="0"/>
                  </a:lnTo>
                  <a:lnTo>
                    <a:pt x="1987" y="0"/>
                  </a:lnTo>
                  <a:lnTo>
                    <a:pt x="1987" y="356"/>
                  </a:lnTo>
                  <a:lnTo>
                    <a:pt x="0" y="356"/>
                  </a:lnTo>
                  <a:lnTo>
                    <a:pt x="0" y="988"/>
                  </a:lnTo>
                  <a:lnTo>
                    <a:pt x="218" y="988"/>
                  </a:lnTo>
                  <a:lnTo>
                    <a:pt x="218" y="3375"/>
                  </a:lnTo>
                  <a:lnTo>
                    <a:pt x="1736" y="3375"/>
                  </a:lnTo>
                  <a:lnTo>
                    <a:pt x="812" y="4126"/>
                  </a:lnTo>
                  <a:lnTo>
                    <a:pt x="968" y="4316"/>
                  </a:lnTo>
                  <a:lnTo>
                    <a:pt x="2125" y="3375"/>
                  </a:lnTo>
                  <a:lnTo>
                    <a:pt x="2134" y="3375"/>
                  </a:lnTo>
                  <a:lnTo>
                    <a:pt x="3291" y="4316"/>
                  </a:lnTo>
                  <a:lnTo>
                    <a:pt x="3446" y="4126"/>
                  </a:lnTo>
                  <a:lnTo>
                    <a:pt x="2523" y="3375"/>
                  </a:lnTo>
                  <a:lnTo>
                    <a:pt x="4035" y="3375"/>
                  </a:lnTo>
                  <a:lnTo>
                    <a:pt x="4035" y="988"/>
                  </a:lnTo>
                  <a:lnTo>
                    <a:pt x="4297" y="988"/>
                  </a:lnTo>
                  <a:lnTo>
                    <a:pt x="4297" y="356"/>
                  </a:lnTo>
                  <a:lnTo>
                    <a:pt x="2233" y="356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dirty="0">
                <a:latin typeface="宋体" panose="02010600030101010101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036996" y="2762993"/>
            <a:ext cx="711201" cy="711201"/>
            <a:chOff x="6248399" y="3612821"/>
            <a:chExt cx="711201" cy="711201"/>
          </a:xfrm>
        </p:grpSpPr>
        <p:sp>
          <p:nvSpPr>
            <p:cNvPr id="44" name="椭圆 43"/>
            <p:cNvSpPr/>
            <p:nvPr/>
          </p:nvSpPr>
          <p:spPr>
            <a:xfrm>
              <a:off x="6248399" y="3612821"/>
              <a:ext cx="711201" cy="71120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KSO_Shape"/>
            <p:cNvSpPr>
              <a:spLocks/>
            </p:cNvSpPr>
            <p:nvPr/>
          </p:nvSpPr>
          <p:spPr bwMode="auto">
            <a:xfrm>
              <a:off x="6442074" y="3831431"/>
              <a:ext cx="304707" cy="292347"/>
            </a:xfrm>
            <a:custGeom>
              <a:avLst/>
              <a:gdLst>
                <a:gd name="T0" fmla="*/ 288285 w 3897"/>
                <a:gd name="T1" fmla="*/ 0 h 3741"/>
                <a:gd name="T2" fmla="*/ 288285 w 3897"/>
                <a:gd name="T3" fmla="*/ 324343 h 3741"/>
                <a:gd name="T4" fmla="*/ 0 w 3897"/>
                <a:gd name="T5" fmla="*/ 324343 h 3741"/>
                <a:gd name="T6" fmla="*/ 0 w 3897"/>
                <a:gd name="T7" fmla="*/ 1368062 h 3741"/>
                <a:gd name="T8" fmla="*/ 360357 w 3897"/>
                <a:gd name="T9" fmla="*/ 1728443 h 3741"/>
                <a:gd name="T10" fmla="*/ 1440040 w 3897"/>
                <a:gd name="T11" fmla="*/ 1728443 h 3741"/>
                <a:gd name="T12" fmla="*/ 1800397 w 3897"/>
                <a:gd name="T13" fmla="*/ 1368062 h 3741"/>
                <a:gd name="T14" fmla="*/ 1800397 w 3897"/>
                <a:gd name="T15" fmla="*/ 0 h 3741"/>
                <a:gd name="T16" fmla="*/ 288285 w 3897"/>
                <a:gd name="T17" fmla="*/ 0 h 3741"/>
                <a:gd name="T18" fmla="*/ 288285 w 3897"/>
                <a:gd name="T19" fmla="*/ 1260410 h 3741"/>
                <a:gd name="T20" fmla="*/ 198196 w 3897"/>
                <a:gd name="T21" fmla="*/ 1497430 h 3741"/>
                <a:gd name="T22" fmla="*/ 108107 w 3897"/>
                <a:gd name="T23" fmla="*/ 1260410 h 3741"/>
                <a:gd name="T24" fmla="*/ 108107 w 3897"/>
                <a:gd name="T25" fmla="*/ 431995 h 3741"/>
                <a:gd name="T26" fmla="*/ 288285 w 3897"/>
                <a:gd name="T27" fmla="*/ 431995 h 3741"/>
                <a:gd name="T28" fmla="*/ 288285 w 3897"/>
                <a:gd name="T29" fmla="*/ 1260410 h 3741"/>
                <a:gd name="T30" fmla="*/ 1692290 w 3897"/>
                <a:gd name="T31" fmla="*/ 1260410 h 3741"/>
                <a:gd name="T32" fmla="*/ 1332395 w 3897"/>
                <a:gd name="T33" fmla="*/ 1620329 h 3741"/>
                <a:gd name="T34" fmla="*/ 468002 w 3897"/>
                <a:gd name="T35" fmla="*/ 1620329 h 3741"/>
                <a:gd name="T36" fmla="*/ 320625 w 3897"/>
                <a:gd name="T37" fmla="*/ 1588449 h 3741"/>
                <a:gd name="T38" fmla="*/ 396392 w 3897"/>
                <a:gd name="T39" fmla="*/ 1368062 h 3741"/>
                <a:gd name="T40" fmla="*/ 396392 w 3897"/>
                <a:gd name="T41" fmla="*/ 108114 h 3741"/>
                <a:gd name="T42" fmla="*/ 1692290 w 3897"/>
                <a:gd name="T43" fmla="*/ 108114 h 3741"/>
                <a:gd name="T44" fmla="*/ 1692290 w 3897"/>
                <a:gd name="T45" fmla="*/ 1260410 h 3741"/>
                <a:gd name="T46" fmla="*/ 900429 w 3897"/>
                <a:gd name="T47" fmla="*/ 1152295 h 3741"/>
                <a:gd name="T48" fmla="*/ 540073 w 3897"/>
                <a:gd name="T49" fmla="*/ 1152295 h 3741"/>
                <a:gd name="T50" fmla="*/ 540073 w 3897"/>
                <a:gd name="T51" fmla="*/ 1260410 h 3741"/>
                <a:gd name="T52" fmla="*/ 900429 w 3897"/>
                <a:gd name="T53" fmla="*/ 1260410 h 3741"/>
                <a:gd name="T54" fmla="*/ 900429 w 3897"/>
                <a:gd name="T55" fmla="*/ 1152295 h 3741"/>
                <a:gd name="T56" fmla="*/ 900429 w 3897"/>
                <a:gd name="T57" fmla="*/ 972105 h 3741"/>
                <a:gd name="T58" fmla="*/ 540073 w 3897"/>
                <a:gd name="T59" fmla="*/ 972105 h 3741"/>
                <a:gd name="T60" fmla="*/ 540073 w 3897"/>
                <a:gd name="T61" fmla="*/ 1080219 h 3741"/>
                <a:gd name="T62" fmla="*/ 900429 w 3897"/>
                <a:gd name="T63" fmla="*/ 1080219 h 3741"/>
                <a:gd name="T64" fmla="*/ 900429 w 3897"/>
                <a:gd name="T65" fmla="*/ 972105 h 3741"/>
                <a:gd name="T66" fmla="*/ 900429 w 3897"/>
                <a:gd name="T67" fmla="*/ 792376 h 3741"/>
                <a:gd name="T68" fmla="*/ 540073 w 3897"/>
                <a:gd name="T69" fmla="*/ 792376 h 3741"/>
                <a:gd name="T70" fmla="*/ 540073 w 3897"/>
                <a:gd name="T71" fmla="*/ 900029 h 3741"/>
                <a:gd name="T72" fmla="*/ 900429 w 3897"/>
                <a:gd name="T73" fmla="*/ 900029 h 3741"/>
                <a:gd name="T74" fmla="*/ 900429 w 3897"/>
                <a:gd name="T75" fmla="*/ 792376 h 3741"/>
                <a:gd name="T76" fmla="*/ 1512112 w 3897"/>
                <a:gd name="T77" fmla="*/ 324343 h 3741"/>
                <a:gd name="T78" fmla="*/ 540073 w 3897"/>
                <a:gd name="T79" fmla="*/ 324343 h 3741"/>
                <a:gd name="T80" fmla="*/ 540073 w 3897"/>
                <a:gd name="T81" fmla="*/ 468033 h 3741"/>
                <a:gd name="T82" fmla="*/ 1512112 w 3897"/>
                <a:gd name="T83" fmla="*/ 468033 h 3741"/>
                <a:gd name="T84" fmla="*/ 1512112 w 3897"/>
                <a:gd name="T85" fmla="*/ 324343 h 3741"/>
                <a:gd name="T86" fmla="*/ 900429 w 3897"/>
                <a:gd name="T87" fmla="*/ 612186 h 3741"/>
                <a:gd name="T88" fmla="*/ 540073 w 3897"/>
                <a:gd name="T89" fmla="*/ 612186 h 3741"/>
                <a:gd name="T90" fmla="*/ 540073 w 3897"/>
                <a:gd name="T91" fmla="*/ 720300 h 3741"/>
                <a:gd name="T92" fmla="*/ 900429 w 3897"/>
                <a:gd name="T93" fmla="*/ 720300 h 3741"/>
                <a:gd name="T94" fmla="*/ 900429 w 3897"/>
                <a:gd name="T95" fmla="*/ 612186 h 3741"/>
                <a:gd name="T96" fmla="*/ 1008074 w 3897"/>
                <a:gd name="T97" fmla="*/ 1260410 h 3741"/>
                <a:gd name="T98" fmla="*/ 1512112 w 3897"/>
                <a:gd name="T99" fmla="*/ 1260410 h 3741"/>
                <a:gd name="T100" fmla="*/ 1512112 w 3897"/>
                <a:gd name="T101" fmla="*/ 612186 h 3741"/>
                <a:gd name="T102" fmla="*/ 1008074 w 3897"/>
                <a:gd name="T103" fmla="*/ 612186 h 3741"/>
                <a:gd name="T104" fmla="*/ 1008074 w 3897"/>
                <a:gd name="T105" fmla="*/ 1260410 h 374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3897" h="3741">
                  <a:moveTo>
                    <a:pt x="624" y="0"/>
                  </a:moveTo>
                  <a:cubicBezTo>
                    <a:pt x="624" y="702"/>
                    <a:pt x="624" y="702"/>
                    <a:pt x="624" y="702"/>
                  </a:cubicBezTo>
                  <a:cubicBezTo>
                    <a:pt x="0" y="702"/>
                    <a:pt x="0" y="702"/>
                    <a:pt x="0" y="702"/>
                  </a:cubicBezTo>
                  <a:cubicBezTo>
                    <a:pt x="0" y="2961"/>
                    <a:pt x="0" y="2961"/>
                    <a:pt x="0" y="2961"/>
                  </a:cubicBezTo>
                  <a:cubicBezTo>
                    <a:pt x="0" y="3392"/>
                    <a:pt x="349" y="3741"/>
                    <a:pt x="780" y="3741"/>
                  </a:cubicBezTo>
                  <a:cubicBezTo>
                    <a:pt x="3117" y="3741"/>
                    <a:pt x="3117" y="3741"/>
                    <a:pt x="3117" y="3741"/>
                  </a:cubicBezTo>
                  <a:cubicBezTo>
                    <a:pt x="3548" y="3741"/>
                    <a:pt x="3897" y="3392"/>
                    <a:pt x="3897" y="2961"/>
                  </a:cubicBezTo>
                  <a:cubicBezTo>
                    <a:pt x="3897" y="0"/>
                    <a:pt x="3897" y="0"/>
                    <a:pt x="3897" y="0"/>
                  </a:cubicBezTo>
                  <a:lnTo>
                    <a:pt x="624" y="0"/>
                  </a:lnTo>
                  <a:close/>
                  <a:moveTo>
                    <a:pt x="624" y="2728"/>
                  </a:moveTo>
                  <a:cubicBezTo>
                    <a:pt x="624" y="2925"/>
                    <a:pt x="550" y="3104"/>
                    <a:pt x="429" y="3241"/>
                  </a:cubicBezTo>
                  <a:cubicBezTo>
                    <a:pt x="308" y="3104"/>
                    <a:pt x="234" y="2925"/>
                    <a:pt x="234" y="2728"/>
                  </a:cubicBezTo>
                  <a:cubicBezTo>
                    <a:pt x="234" y="935"/>
                    <a:pt x="234" y="935"/>
                    <a:pt x="234" y="935"/>
                  </a:cubicBezTo>
                  <a:cubicBezTo>
                    <a:pt x="624" y="935"/>
                    <a:pt x="624" y="935"/>
                    <a:pt x="624" y="935"/>
                  </a:cubicBezTo>
                  <a:lnTo>
                    <a:pt x="624" y="2728"/>
                  </a:lnTo>
                  <a:close/>
                  <a:moveTo>
                    <a:pt x="3663" y="2728"/>
                  </a:moveTo>
                  <a:cubicBezTo>
                    <a:pt x="3663" y="3158"/>
                    <a:pt x="3314" y="3507"/>
                    <a:pt x="2884" y="3507"/>
                  </a:cubicBezTo>
                  <a:cubicBezTo>
                    <a:pt x="1013" y="3507"/>
                    <a:pt x="1013" y="3507"/>
                    <a:pt x="1013" y="3507"/>
                  </a:cubicBezTo>
                  <a:cubicBezTo>
                    <a:pt x="899" y="3507"/>
                    <a:pt x="791" y="3482"/>
                    <a:pt x="694" y="3438"/>
                  </a:cubicBezTo>
                  <a:cubicBezTo>
                    <a:pt x="796" y="3306"/>
                    <a:pt x="858" y="3141"/>
                    <a:pt x="858" y="2961"/>
                  </a:cubicBezTo>
                  <a:cubicBezTo>
                    <a:pt x="858" y="234"/>
                    <a:pt x="858" y="234"/>
                    <a:pt x="858" y="234"/>
                  </a:cubicBezTo>
                  <a:cubicBezTo>
                    <a:pt x="3663" y="234"/>
                    <a:pt x="3663" y="234"/>
                    <a:pt x="3663" y="234"/>
                  </a:cubicBezTo>
                  <a:lnTo>
                    <a:pt x="3663" y="2728"/>
                  </a:lnTo>
                  <a:close/>
                  <a:moveTo>
                    <a:pt x="1949" y="2494"/>
                  </a:moveTo>
                  <a:cubicBezTo>
                    <a:pt x="1169" y="2494"/>
                    <a:pt x="1169" y="2494"/>
                    <a:pt x="1169" y="2494"/>
                  </a:cubicBezTo>
                  <a:cubicBezTo>
                    <a:pt x="1169" y="2728"/>
                    <a:pt x="1169" y="2728"/>
                    <a:pt x="1169" y="2728"/>
                  </a:cubicBezTo>
                  <a:cubicBezTo>
                    <a:pt x="1949" y="2728"/>
                    <a:pt x="1949" y="2728"/>
                    <a:pt x="1949" y="2728"/>
                  </a:cubicBezTo>
                  <a:lnTo>
                    <a:pt x="1949" y="2494"/>
                  </a:lnTo>
                  <a:close/>
                  <a:moveTo>
                    <a:pt x="1949" y="2104"/>
                  </a:moveTo>
                  <a:cubicBezTo>
                    <a:pt x="1169" y="2104"/>
                    <a:pt x="1169" y="2104"/>
                    <a:pt x="1169" y="2104"/>
                  </a:cubicBezTo>
                  <a:cubicBezTo>
                    <a:pt x="1169" y="2338"/>
                    <a:pt x="1169" y="2338"/>
                    <a:pt x="1169" y="2338"/>
                  </a:cubicBezTo>
                  <a:cubicBezTo>
                    <a:pt x="1949" y="2338"/>
                    <a:pt x="1949" y="2338"/>
                    <a:pt x="1949" y="2338"/>
                  </a:cubicBezTo>
                  <a:lnTo>
                    <a:pt x="1949" y="2104"/>
                  </a:lnTo>
                  <a:close/>
                  <a:moveTo>
                    <a:pt x="1949" y="1715"/>
                  </a:moveTo>
                  <a:cubicBezTo>
                    <a:pt x="1169" y="1715"/>
                    <a:pt x="1169" y="1715"/>
                    <a:pt x="1169" y="1715"/>
                  </a:cubicBezTo>
                  <a:cubicBezTo>
                    <a:pt x="1169" y="1948"/>
                    <a:pt x="1169" y="1948"/>
                    <a:pt x="1169" y="1948"/>
                  </a:cubicBezTo>
                  <a:cubicBezTo>
                    <a:pt x="1949" y="1948"/>
                    <a:pt x="1949" y="1948"/>
                    <a:pt x="1949" y="1948"/>
                  </a:cubicBezTo>
                  <a:lnTo>
                    <a:pt x="1949" y="1715"/>
                  </a:lnTo>
                  <a:close/>
                  <a:moveTo>
                    <a:pt x="3273" y="702"/>
                  </a:moveTo>
                  <a:cubicBezTo>
                    <a:pt x="1169" y="702"/>
                    <a:pt x="1169" y="702"/>
                    <a:pt x="1169" y="702"/>
                  </a:cubicBezTo>
                  <a:cubicBezTo>
                    <a:pt x="1169" y="1013"/>
                    <a:pt x="1169" y="1013"/>
                    <a:pt x="1169" y="1013"/>
                  </a:cubicBezTo>
                  <a:cubicBezTo>
                    <a:pt x="3273" y="1013"/>
                    <a:pt x="3273" y="1013"/>
                    <a:pt x="3273" y="1013"/>
                  </a:cubicBezTo>
                  <a:lnTo>
                    <a:pt x="3273" y="702"/>
                  </a:lnTo>
                  <a:close/>
                  <a:moveTo>
                    <a:pt x="1949" y="1325"/>
                  </a:moveTo>
                  <a:cubicBezTo>
                    <a:pt x="1169" y="1325"/>
                    <a:pt x="1169" y="1325"/>
                    <a:pt x="1169" y="1325"/>
                  </a:cubicBezTo>
                  <a:cubicBezTo>
                    <a:pt x="1169" y="1559"/>
                    <a:pt x="1169" y="1559"/>
                    <a:pt x="1169" y="1559"/>
                  </a:cubicBezTo>
                  <a:cubicBezTo>
                    <a:pt x="1949" y="1559"/>
                    <a:pt x="1949" y="1559"/>
                    <a:pt x="1949" y="1559"/>
                  </a:cubicBezTo>
                  <a:lnTo>
                    <a:pt x="1949" y="1325"/>
                  </a:lnTo>
                  <a:close/>
                  <a:moveTo>
                    <a:pt x="2182" y="2728"/>
                  </a:moveTo>
                  <a:cubicBezTo>
                    <a:pt x="3273" y="2728"/>
                    <a:pt x="3273" y="2728"/>
                    <a:pt x="3273" y="2728"/>
                  </a:cubicBezTo>
                  <a:cubicBezTo>
                    <a:pt x="3273" y="1325"/>
                    <a:pt x="3273" y="1325"/>
                    <a:pt x="3273" y="1325"/>
                  </a:cubicBezTo>
                  <a:cubicBezTo>
                    <a:pt x="2182" y="1325"/>
                    <a:pt x="2182" y="1325"/>
                    <a:pt x="2182" y="1325"/>
                  </a:cubicBezTo>
                  <a:lnTo>
                    <a:pt x="2182" y="27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036996" y="3746883"/>
            <a:ext cx="711201" cy="711201"/>
            <a:chOff x="6248399" y="5589167"/>
            <a:chExt cx="711201" cy="711201"/>
          </a:xfrm>
        </p:grpSpPr>
        <p:sp>
          <p:nvSpPr>
            <p:cNvPr id="47" name="椭圆 46"/>
            <p:cNvSpPr/>
            <p:nvPr/>
          </p:nvSpPr>
          <p:spPr>
            <a:xfrm>
              <a:off x="6248399" y="5589167"/>
              <a:ext cx="711201" cy="711201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KSO_Shape"/>
            <p:cNvSpPr/>
            <p:nvPr/>
          </p:nvSpPr>
          <p:spPr>
            <a:xfrm>
              <a:off x="6449853" y="5791905"/>
              <a:ext cx="308293" cy="305724"/>
            </a:xfrm>
            <a:custGeom>
              <a:avLst/>
              <a:gdLst>
                <a:gd name="connsiteX0" fmla="*/ 347114 w 393729"/>
                <a:gd name="connsiteY0" fmla="*/ 112 h 390624"/>
                <a:gd name="connsiteX1" fmla="*/ 366249 w 393729"/>
                <a:gd name="connsiteY1" fmla="*/ 5364 h 390624"/>
                <a:gd name="connsiteX2" fmla="*/ 388366 w 393729"/>
                <a:gd name="connsiteY2" fmla="*/ 72481 h 390624"/>
                <a:gd name="connsiteX3" fmla="*/ 321248 w 393729"/>
                <a:gd name="connsiteY3" fmla="*/ 94598 h 390624"/>
                <a:gd name="connsiteX4" fmla="*/ 304750 w 393729"/>
                <a:gd name="connsiteY4" fmla="*/ 80728 h 390624"/>
                <a:gd name="connsiteX5" fmla="*/ 98330 w 393729"/>
                <a:gd name="connsiteY5" fmla="*/ 148748 h 390624"/>
                <a:gd name="connsiteX6" fmla="*/ 94598 w 393729"/>
                <a:gd name="connsiteY6" fmla="*/ 162346 h 390624"/>
                <a:gd name="connsiteX7" fmla="*/ 91507 w 393729"/>
                <a:gd name="connsiteY7" fmla="*/ 166277 h 390624"/>
                <a:gd name="connsiteX8" fmla="*/ 229420 w 393729"/>
                <a:gd name="connsiteY8" fmla="*/ 293815 h 390624"/>
                <a:gd name="connsiteX9" fmla="*/ 268686 w 393729"/>
                <a:gd name="connsiteY9" fmla="*/ 296027 h 390624"/>
                <a:gd name="connsiteX10" fmla="*/ 290802 w 393729"/>
                <a:gd name="connsiteY10" fmla="*/ 363144 h 390624"/>
                <a:gd name="connsiteX11" fmla="*/ 223685 w 393729"/>
                <a:gd name="connsiteY11" fmla="*/ 385261 h 390624"/>
                <a:gd name="connsiteX12" fmla="*/ 200613 w 393729"/>
                <a:gd name="connsiteY12" fmla="*/ 321625 h 390624"/>
                <a:gd name="connsiteX13" fmla="*/ 56603 w 393729"/>
                <a:gd name="connsiteY13" fmla="*/ 188448 h 390624"/>
                <a:gd name="connsiteX14" fmla="*/ 27481 w 393729"/>
                <a:gd name="connsiteY14" fmla="*/ 184462 h 390624"/>
                <a:gd name="connsiteX15" fmla="*/ 5364 w 393729"/>
                <a:gd name="connsiteY15" fmla="*/ 117345 h 390624"/>
                <a:gd name="connsiteX16" fmla="*/ 72481 w 393729"/>
                <a:gd name="connsiteY16" fmla="*/ 95228 h 390624"/>
                <a:gd name="connsiteX17" fmla="*/ 89283 w 393729"/>
                <a:gd name="connsiteY17" fmla="*/ 109639 h 390624"/>
                <a:gd name="connsiteX18" fmla="*/ 295206 w 393729"/>
                <a:gd name="connsiteY18" fmla="*/ 41783 h 390624"/>
                <a:gd name="connsiteX19" fmla="*/ 299132 w 393729"/>
                <a:gd name="connsiteY19" fmla="*/ 27480 h 390624"/>
                <a:gd name="connsiteX20" fmla="*/ 347114 w 393729"/>
                <a:gd name="connsiteY20" fmla="*/ 112 h 39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29" h="390624">
                  <a:moveTo>
                    <a:pt x="347114" y="112"/>
                  </a:moveTo>
                  <a:cubicBezTo>
                    <a:pt x="353590" y="546"/>
                    <a:pt x="360089" y="2257"/>
                    <a:pt x="366249" y="5364"/>
                  </a:cubicBezTo>
                  <a:cubicBezTo>
                    <a:pt x="390891" y="17791"/>
                    <a:pt x="400792" y="47840"/>
                    <a:pt x="388366" y="72481"/>
                  </a:cubicBezTo>
                  <a:cubicBezTo>
                    <a:pt x="375939" y="97123"/>
                    <a:pt x="345890" y="107025"/>
                    <a:pt x="321248" y="94598"/>
                  </a:cubicBezTo>
                  <a:cubicBezTo>
                    <a:pt x="314512" y="91201"/>
                    <a:pt x="308877" y="86487"/>
                    <a:pt x="304750" y="80728"/>
                  </a:cubicBezTo>
                  <a:lnTo>
                    <a:pt x="98330" y="148748"/>
                  </a:lnTo>
                  <a:cubicBezTo>
                    <a:pt x="98294" y="153464"/>
                    <a:pt x="96795" y="157989"/>
                    <a:pt x="94598" y="162346"/>
                  </a:cubicBezTo>
                  <a:lnTo>
                    <a:pt x="91507" y="166277"/>
                  </a:lnTo>
                  <a:lnTo>
                    <a:pt x="229420" y="293815"/>
                  </a:lnTo>
                  <a:cubicBezTo>
                    <a:pt x="241784" y="289147"/>
                    <a:pt x="255956" y="289607"/>
                    <a:pt x="268686" y="296027"/>
                  </a:cubicBezTo>
                  <a:cubicBezTo>
                    <a:pt x="293327" y="308454"/>
                    <a:pt x="303229" y="338503"/>
                    <a:pt x="290802" y="363144"/>
                  </a:cubicBezTo>
                  <a:cubicBezTo>
                    <a:pt x="278375" y="387786"/>
                    <a:pt x="248326" y="397688"/>
                    <a:pt x="223685" y="385261"/>
                  </a:cubicBezTo>
                  <a:cubicBezTo>
                    <a:pt x="200118" y="373376"/>
                    <a:pt x="190033" y="345372"/>
                    <a:pt x="200613" y="321625"/>
                  </a:cubicBezTo>
                  <a:lnTo>
                    <a:pt x="56603" y="188448"/>
                  </a:lnTo>
                  <a:cubicBezTo>
                    <a:pt x="47044" y="190691"/>
                    <a:pt x="36870" y="189197"/>
                    <a:pt x="27481" y="184462"/>
                  </a:cubicBezTo>
                  <a:cubicBezTo>
                    <a:pt x="2839" y="172035"/>
                    <a:pt x="-7063" y="141986"/>
                    <a:pt x="5364" y="117345"/>
                  </a:cubicBezTo>
                  <a:cubicBezTo>
                    <a:pt x="17791" y="92703"/>
                    <a:pt x="47840" y="82801"/>
                    <a:pt x="72481" y="95228"/>
                  </a:cubicBezTo>
                  <a:cubicBezTo>
                    <a:pt x="79414" y="98724"/>
                    <a:pt x="85180" y="103616"/>
                    <a:pt x="89283" y="109639"/>
                  </a:cubicBezTo>
                  <a:lnTo>
                    <a:pt x="295206" y="41783"/>
                  </a:lnTo>
                  <a:cubicBezTo>
                    <a:pt x="295278" y="36844"/>
                    <a:pt x="296818" y="32068"/>
                    <a:pt x="299132" y="27480"/>
                  </a:cubicBezTo>
                  <a:cubicBezTo>
                    <a:pt x="308452" y="8999"/>
                    <a:pt x="327684" y="-1191"/>
                    <a:pt x="347114" y="1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4835770" y="1838033"/>
            <a:ext cx="0" cy="28300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735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0" y="4075113"/>
            <a:ext cx="5695950" cy="1712912"/>
          </a:xfrm>
          <a:custGeom>
            <a:avLst/>
            <a:gdLst>
              <a:gd name="T0" fmla="*/ 0 w 7413"/>
              <a:gd name="T1" fmla="*/ 0 h 2222"/>
              <a:gd name="T2" fmla="*/ 2147483646 w 7413"/>
              <a:gd name="T3" fmla="*/ 0 h 2222"/>
              <a:gd name="T4" fmla="*/ 2147483646 w 7413"/>
              <a:gd name="T5" fmla="*/ 2147483646 h 2222"/>
              <a:gd name="T6" fmla="*/ 0 w 7413"/>
              <a:gd name="T7" fmla="*/ 2147483646 h 2222"/>
              <a:gd name="T8" fmla="*/ 0 w 7413"/>
              <a:gd name="T9" fmla="*/ 0 h 22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413" h="2222">
                <a:moveTo>
                  <a:pt x="0" y="0"/>
                </a:moveTo>
                <a:lnTo>
                  <a:pt x="7413" y="0"/>
                </a:lnTo>
                <a:lnTo>
                  <a:pt x="6010" y="2222"/>
                </a:lnTo>
                <a:lnTo>
                  <a:pt x="0" y="2222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2147483646 w 13970"/>
              <a:gd name="T3" fmla="*/ 0 h 3869"/>
              <a:gd name="T4" fmla="*/ 2147483646 w 13970"/>
              <a:gd name="T5" fmla="*/ 2147483646 h 3869"/>
              <a:gd name="T6" fmla="*/ 0 w 13970"/>
              <a:gd name="T7" fmla="*/ 2147483646 h 3869"/>
              <a:gd name="T8" fmla="*/ 0 w 13970"/>
              <a:gd name="T9" fmla="*/ 0 h 386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10591800" y="6049963"/>
            <a:ext cx="1604963" cy="808037"/>
          </a:xfrm>
          <a:custGeom>
            <a:avLst/>
            <a:gdLst>
              <a:gd name="T0" fmla="*/ 2147483646 w 2088"/>
              <a:gd name="T1" fmla="*/ 0 h 1048"/>
              <a:gd name="T2" fmla="*/ 2147483646 w 2088"/>
              <a:gd name="T3" fmla="*/ 2147483646 h 1048"/>
              <a:gd name="T4" fmla="*/ 0 w 2088"/>
              <a:gd name="T5" fmla="*/ 2147483646 h 1048"/>
              <a:gd name="T6" fmla="*/ 2147483646 w 2088"/>
              <a:gd name="T7" fmla="*/ 0 h 1048"/>
              <a:gd name="T8" fmla="*/ 2147483646 w 2088"/>
              <a:gd name="T9" fmla="*/ 0 h 104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088" h="1048">
                <a:moveTo>
                  <a:pt x="2088" y="0"/>
                </a:moveTo>
                <a:lnTo>
                  <a:pt x="2088" y="1048"/>
                </a:lnTo>
                <a:lnTo>
                  <a:pt x="0" y="1048"/>
                </a:lnTo>
                <a:lnTo>
                  <a:pt x="662" y="0"/>
                </a:lnTo>
                <a:lnTo>
                  <a:pt x="2088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10301288" y="6208713"/>
            <a:ext cx="1895475" cy="649287"/>
          </a:xfrm>
          <a:custGeom>
            <a:avLst/>
            <a:gdLst>
              <a:gd name="T0" fmla="*/ 2147483646 w 2467"/>
              <a:gd name="T1" fmla="*/ 0 h 843"/>
              <a:gd name="T2" fmla="*/ 2147483646 w 2467"/>
              <a:gd name="T3" fmla="*/ 2147483646 h 843"/>
              <a:gd name="T4" fmla="*/ 0 w 2467"/>
              <a:gd name="T5" fmla="*/ 2147483646 h 843"/>
              <a:gd name="T6" fmla="*/ 2147483646 w 2467"/>
              <a:gd name="T7" fmla="*/ 0 h 843"/>
              <a:gd name="T8" fmla="*/ 2147483646 w 2467"/>
              <a:gd name="T9" fmla="*/ 0 h 8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67" h="843">
                <a:moveTo>
                  <a:pt x="2467" y="0"/>
                </a:moveTo>
                <a:lnTo>
                  <a:pt x="2467" y="843"/>
                </a:lnTo>
                <a:lnTo>
                  <a:pt x="0" y="843"/>
                </a:lnTo>
                <a:lnTo>
                  <a:pt x="533" y="0"/>
                </a:lnTo>
                <a:lnTo>
                  <a:pt x="246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1"/>
          <p:cNvSpPr txBox="1">
            <a:spLocks noChangeArrowheads="1"/>
          </p:cNvSpPr>
          <p:nvPr/>
        </p:nvSpPr>
        <p:spPr bwMode="auto">
          <a:xfrm>
            <a:off x="2735263" y="3103563"/>
            <a:ext cx="387826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4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卖方研究成果</a:t>
            </a:r>
          </a:p>
        </p:txBody>
      </p:sp>
      <p:sp>
        <p:nvSpPr>
          <p:cNvPr id="20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07593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3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endParaRPr lang="zh-CN" altLang="en-US" sz="13800" b="1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</a:t>
            </a:r>
            <a:endParaRPr lang="zh-CN" altLang="en-US" sz="36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106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76"/>
          <p:cNvSpPr txBox="1">
            <a:spLocks noChangeArrowheads="1"/>
          </p:cNvSpPr>
          <p:nvPr/>
        </p:nvSpPr>
        <p:spPr bwMode="auto">
          <a:xfrm>
            <a:off x="3464169" y="242644"/>
            <a:ext cx="434445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None/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月报告总量分布环比情况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874301" y="6195689"/>
            <a:ext cx="3775393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备注：非个股报告指除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股、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H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股以外的报告。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301" y="947922"/>
            <a:ext cx="10031744" cy="492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0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710" y="1871968"/>
            <a:ext cx="10342335" cy="4043324"/>
          </a:xfrm>
          <a:prstGeom prst="rect">
            <a:avLst/>
          </a:prstGeom>
        </p:spPr>
      </p:pic>
      <p:sp>
        <p:nvSpPr>
          <p:cNvPr id="16" name="TextBox 76"/>
          <p:cNvSpPr txBox="1">
            <a:spLocks noChangeArrowheads="1"/>
          </p:cNvSpPr>
          <p:nvPr/>
        </p:nvSpPr>
        <p:spPr bwMode="auto">
          <a:xfrm>
            <a:off x="2776105" y="269805"/>
            <a:ext cx="613501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Tx/>
              <a:buNone/>
            </a:pPr>
            <a:r>
              <a:rPr lang="en-US" altLang="zh-CN" sz="3200" dirty="0">
                <a:solidFill>
                  <a:schemeClr val="bg2">
                    <a:lumMod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3200" dirty="0">
                <a:solidFill>
                  <a:schemeClr val="bg2">
                    <a:lumMod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月个股报告所属行业的分布情况</a:t>
            </a:r>
          </a:p>
        </p:txBody>
      </p:sp>
      <p:sp>
        <p:nvSpPr>
          <p:cNvPr id="2" name="矩形 1"/>
          <p:cNvSpPr/>
          <p:nvPr/>
        </p:nvSpPr>
        <p:spPr>
          <a:xfrm>
            <a:off x="814813" y="1009331"/>
            <a:ext cx="107193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综观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月个股报告所得，发现机械设备、计算机、医药生物，较研究员关注，分别以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355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篇、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248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篇、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</a:rPr>
              <a:t>245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</a:rPr>
              <a:t>篇位列前三，其中机械设备本月远超其他行业。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1462" y="6335526"/>
            <a:ext cx="3050835" cy="4154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统计区间：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2018-1-1 </a:t>
            </a: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至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2018-1-31</a:t>
            </a:r>
            <a:endParaRPr lang="zh-CN" altLang="zh-CN" sz="14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817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0" y="4075113"/>
            <a:ext cx="5695950" cy="1712912"/>
          </a:xfrm>
          <a:custGeom>
            <a:avLst/>
            <a:gdLst>
              <a:gd name="T0" fmla="*/ 0 w 7413"/>
              <a:gd name="T1" fmla="*/ 0 h 2222"/>
              <a:gd name="T2" fmla="*/ 2147483646 w 7413"/>
              <a:gd name="T3" fmla="*/ 0 h 2222"/>
              <a:gd name="T4" fmla="*/ 2147483646 w 7413"/>
              <a:gd name="T5" fmla="*/ 2147483646 h 2222"/>
              <a:gd name="T6" fmla="*/ 0 w 7413"/>
              <a:gd name="T7" fmla="*/ 2147483646 h 2222"/>
              <a:gd name="T8" fmla="*/ 0 w 7413"/>
              <a:gd name="T9" fmla="*/ 0 h 22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413" h="2222">
                <a:moveTo>
                  <a:pt x="0" y="0"/>
                </a:moveTo>
                <a:lnTo>
                  <a:pt x="7413" y="0"/>
                </a:lnTo>
                <a:lnTo>
                  <a:pt x="6010" y="2222"/>
                </a:lnTo>
                <a:lnTo>
                  <a:pt x="0" y="2222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2147483646 w 13970"/>
              <a:gd name="T3" fmla="*/ 0 h 3869"/>
              <a:gd name="T4" fmla="*/ 2147483646 w 13970"/>
              <a:gd name="T5" fmla="*/ 2147483646 h 3869"/>
              <a:gd name="T6" fmla="*/ 0 w 13970"/>
              <a:gd name="T7" fmla="*/ 2147483646 h 3869"/>
              <a:gd name="T8" fmla="*/ 0 w 13970"/>
              <a:gd name="T9" fmla="*/ 0 h 386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10591800" y="6049963"/>
            <a:ext cx="1604963" cy="808037"/>
          </a:xfrm>
          <a:custGeom>
            <a:avLst/>
            <a:gdLst>
              <a:gd name="T0" fmla="*/ 2147483646 w 2088"/>
              <a:gd name="T1" fmla="*/ 0 h 1048"/>
              <a:gd name="T2" fmla="*/ 2147483646 w 2088"/>
              <a:gd name="T3" fmla="*/ 2147483646 h 1048"/>
              <a:gd name="T4" fmla="*/ 0 w 2088"/>
              <a:gd name="T5" fmla="*/ 2147483646 h 1048"/>
              <a:gd name="T6" fmla="*/ 2147483646 w 2088"/>
              <a:gd name="T7" fmla="*/ 0 h 1048"/>
              <a:gd name="T8" fmla="*/ 2147483646 w 2088"/>
              <a:gd name="T9" fmla="*/ 0 h 104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088" h="1048">
                <a:moveTo>
                  <a:pt x="2088" y="0"/>
                </a:moveTo>
                <a:lnTo>
                  <a:pt x="2088" y="1048"/>
                </a:lnTo>
                <a:lnTo>
                  <a:pt x="0" y="1048"/>
                </a:lnTo>
                <a:lnTo>
                  <a:pt x="662" y="0"/>
                </a:lnTo>
                <a:lnTo>
                  <a:pt x="2088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10301288" y="6208713"/>
            <a:ext cx="1895475" cy="649287"/>
          </a:xfrm>
          <a:custGeom>
            <a:avLst/>
            <a:gdLst>
              <a:gd name="T0" fmla="*/ 2147483646 w 2467"/>
              <a:gd name="T1" fmla="*/ 0 h 843"/>
              <a:gd name="T2" fmla="*/ 2147483646 w 2467"/>
              <a:gd name="T3" fmla="*/ 2147483646 h 843"/>
              <a:gd name="T4" fmla="*/ 0 w 2467"/>
              <a:gd name="T5" fmla="*/ 2147483646 h 843"/>
              <a:gd name="T6" fmla="*/ 2147483646 w 2467"/>
              <a:gd name="T7" fmla="*/ 0 h 843"/>
              <a:gd name="T8" fmla="*/ 2147483646 w 2467"/>
              <a:gd name="T9" fmla="*/ 0 h 8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67" h="843">
                <a:moveTo>
                  <a:pt x="2467" y="0"/>
                </a:moveTo>
                <a:lnTo>
                  <a:pt x="2467" y="843"/>
                </a:lnTo>
                <a:lnTo>
                  <a:pt x="0" y="843"/>
                </a:lnTo>
                <a:lnTo>
                  <a:pt x="533" y="0"/>
                </a:lnTo>
                <a:lnTo>
                  <a:pt x="246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TextBox 11"/>
          <p:cNvSpPr txBox="1">
            <a:spLocks noChangeArrowheads="1"/>
          </p:cNvSpPr>
          <p:nvPr/>
        </p:nvSpPr>
        <p:spPr bwMode="auto">
          <a:xfrm>
            <a:off x="2735263" y="3103563"/>
            <a:ext cx="326243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4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数据完整性</a:t>
            </a:r>
          </a:p>
        </p:txBody>
      </p:sp>
      <p:sp>
        <p:nvSpPr>
          <p:cNvPr id="20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07593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3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endParaRPr lang="zh-CN" altLang="en-US" sz="13800" b="1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</a:t>
            </a:r>
            <a:endParaRPr lang="zh-CN" altLang="en-US" sz="36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5905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9378642" y="1484522"/>
            <a:ext cx="195991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朝阳独有：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1680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378642" y="3224682"/>
            <a:ext cx="195991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共有数量：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2941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378642" y="4964842"/>
            <a:ext cx="195991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万得独有：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37</a:t>
            </a:r>
          </a:p>
        </p:txBody>
      </p:sp>
      <p:sp>
        <p:nvSpPr>
          <p:cNvPr id="130" name="任意多边形 129"/>
          <p:cNvSpPr/>
          <p:nvPr/>
        </p:nvSpPr>
        <p:spPr>
          <a:xfrm>
            <a:off x="5659302" y="2075534"/>
            <a:ext cx="3079302" cy="2890290"/>
          </a:xfrm>
          <a:custGeom>
            <a:avLst/>
            <a:gdLst>
              <a:gd name="connsiteX0" fmla="*/ 1539651 w 3079302"/>
              <a:gd name="connsiteY0" fmla="*/ 0 h 2890290"/>
              <a:gd name="connsiteX1" fmla="*/ 3079302 w 3079302"/>
              <a:gd name="connsiteY1" fmla="*/ 1515784 h 2890290"/>
              <a:gd name="connsiteX2" fmla="*/ 2893474 w 3079302"/>
              <a:gd name="connsiteY2" fmla="*/ 2238296 h 2890290"/>
              <a:gd name="connsiteX3" fmla="*/ 2880330 w 3079302"/>
              <a:gd name="connsiteY3" fmla="*/ 2259598 h 2890290"/>
              <a:gd name="connsiteX4" fmla="*/ 2770477 w 3079302"/>
              <a:gd name="connsiteY4" fmla="*/ 2380465 h 2890290"/>
              <a:gd name="connsiteX5" fmla="*/ 1539651 w 3079302"/>
              <a:gd name="connsiteY5" fmla="*/ 2890290 h 2890290"/>
              <a:gd name="connsiteX6" fmla="*/ 308825 w 3079302"/>
              <a:gd name="connsiteY6" fmla="*/ 2380465 h 2890290"/>
              <a:gd name="connsiteX7" fmla="*/ 198973 w 3079302"/>
              <a:gd name="connsiteY7" fmla="*/ 2259598 h 2890290"/>
              <a:gd name="connsiteX8" fmla="*/ 185828 w 3079302"/>
              <a:gd name="connsiteY8" fmla="*/ 2238296 h 2890290"/>
              <a:gd name="connsiteX9" fmla="*/ 0 w 3079302"/>
              <a:gd name="connsiteY9" fmla="*/ 1515784 h 2890290"/>
              <a:gd name="connsiteX10" fmla="*/ 1539651 w 3079302"/>
              <a:gd name="connsiteY10" fmla="*/ 0 h 2890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79302" h="2890290">
                <a:moveTo>
                  <a:pt x="1539651" y="0"/>
                </a:moveTo>
                <a:cubicBezTo>
                  <a:pt x="2389977" y="0"/>
                  <a:pt x="3079302" y="678640"/>
                  <a:pt x="3079302" y="1515784"/>
                </a:cubicBezTo>
                <a:cubicBezTo>
                  <a:pt x="3079302" y="1777392"/>
                  <a:pt x="3011985" y="2023520"/>
                  <a:pt x="2893474" y="2238296"/>
                </a:cubicBezTo>
                <a:lnTo>
                  <a:pt x="2880330" y="2259598"/>
                </a:lnTo>
                <a:lnTo>
                  <a:pt x="2770477" y="2380465"/>
                </a:lnTo>
                <a:cubicBezTo>
                  <a:pt x="2455481" y="2695461"/>
                  <a:pt x="2020319" y="2890290"/>
                  <a:pt x="1539651" y="2890290"/>
                </a:cubicBezTo>
                <a:cubicBezTo>
                  <a:pt x="1058984" y="2890290"/>
                  <a:pt x="623821" y="2695461"/>
                  <a:pt x="308825" y="2380465"/>
                </a:cubicBezTo>
                <a:lnTo>
                  <a:pt x="198973" y="2259598"/>
                </a:lnTo>
                <a:lnTo>
                  <a:pt x="185828" y="2238296"/>
                </a:lnTo>
                <a:cubicBezTo>
                  <a:pt x="67317" y="2023520"/>
                  <a:pt x="0" y="1777392"/>
                  <a:pt x="0" y="1515784"/>
                </a:cubicBezTo>
                <a:cubicBezTo>
                  <a:pt x="0" y="678640"/>
                  <a:pt x="689325" y="0"/>
                  <a:pt x="15396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1" name="任意多边形 130"/>
          <p:cNvSpPr/>
          <p:nvPr/>
        </p:nvSpPr>
        <p:spPr>
          <a:xfrm>
            <a:off x="5458302" y="1484522"/>
            <a:ext cx="3481302" cy="2850610"/>
          </a:xfrm>
          <a:custGeom>
            <a:avLst/>
            <a:gdLst>
              <a:gd name="connsiteX0" fmla="*/ 1740651 w 3481302"/>
              <a:gd name="connsiteY0" fmla="*/ 0 h 2850610"/>
              <a:gd name="connsiteX1" fmla="*/ 3481302 w 3481302"/>
              <a:gd name="connsiteY1" fmla="*/ 1740651 h 2850610"/>
              <a:gd name="connsiteX2" fmla="*/ 3083822 w 3481302"/>
              <a:gd name="connsiteY2" fmla="*/ 2847867 h 2850610"/>
              <a:gd name="connsiteX3" fmla="*/ 3081330 w 3481302"/>
              <a:gd name="connsiteY3" fmla="*/ 2850610 h 2850610"/>
              <a:gd name="connsiteX4" fmla="*/ 3094474 w 3481302"/>
              <a:gd name="connsiteY4" fmla="*/ 2829308 h 2850610"/>
              <a:gd name="connsiteX5" fmla="*/ 3280302 w 3481302"/>
              <a:gd name="connsiteY5" fmla="*/ 2106796 h 2850610"/>
              <a:gd name="connsiteX6" fmla="*/ 1740651 w 3481302"/>
              <a:gd name="connsiteY6" fmla="*/ 591012 h 2850610"/>
              <a:gd name="connsiteX7" fmla="*/ 201000 w 3481302"/>
              <a:gd name="connsiteY7" fmla="*/ 2106796 h 2850610"/>
              <a:gd name="connsiteX8" fmla="*/ 386828 w 3481302"/>
              <a:gd name="connsiteY8" fmla="*/ 2829308 h 2850610"/>
              <a:gd name="connsiteX9" fmla="*/ 399973 w 3481302"/>
              <a:gd name="connsiteY9" fmla="*/ 2850610 h 2850610"/>
              <a:gd name="connsiteX10" fmla="*/ 397480 w 3481302"/>
              <a:gd name="connsiteY10" fmla="*/ 2847867 h 2850610"/>
              <a:gd name="connsiteX11" fmla="*/ 0 w 3481302"/>
              <a:gd name="connsiteY11" fmla="*/ 1740651 h 2850610"/>
              <a:gd name="connsiteX12" fmla="*/ 1740651 w 3481302"/>
              <a:gd name="connsiteY12" fmla="*/ 0 h 2850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81302" h="2850610">
                <a:moveTo>
                  <a:pt x="1740651" y="0"/>
                </a:moveTo>
                <a:cubicBezTo>
                  <a:pt x="2701986" y="0"/>
                  <a:pt x="3481302" y="779316"/>
                  <a:pt x="3481302" y="1740651"/>
                </a:cubicBezTo>
                <a:cubicBezTo>
                  <a:pt x="3481302" y="2161235"/>
                  <a:pt x="3332136" y="2546980"/>
                  <a:pt x="3083822" y="2847867"/>
                </a:cubicBezTo>
                <a:lnTo>
                  <a:pt x="3081330" y="2850610"/>
                </a:lnTo>
                <a:lnTo>
                  <a:pt x="3094474" y="2829308"/>
                </a:lnTo>
                <a:cubicBezTo>
                  <a:pt x="3212985" y="2614532"/>
                  <a:pt x="3280302" y="2368404"/>
                  <a:pt x="3280302" y="2106796"/>
                </a:cubicBezTo>
                <a:cubicBezTo>
                  <a:pt x="3280302" y="1269652"/>
                  <a:pt x="2590977" y="591012"/>
                  <a:pt x="1740651" y="591012"/>
                </a:cubicBezTo>
                <a:cubicBezTo>
                  <a:pt x="890325" y="591012"/>
                  <a:pt x="201000" y="1269652"/>
                  <a:pt x="201000" y="2106796"/>
                </a:cubicBezTo>
                <a:cubicBezTo>
                  <a:pt x="201000" y="2368404"/>
                  <a:pt x="268317" y="2614532"/>
                  <a:pt x="386828" y="2829308"/>
                </a:cubicBezTo>
                <a:lnTo>
                  <a:pt x="399973" y="2850610"/>
                </a:lnTo>
                <a:lnTo>
                  <a:pt x="397480" y="2847867"/>
                </a:lnTo>
                <a:cubicBezTo>
                  <a:pt x="149166" y="2546980"/>
                  <a:pt x="0" y="2161235"/>
                  <a:pt x="0" y="1740651"/>
                </a:cubicBezTo>
                <a:cubicBezTo>
                  <a:pt x="0" y="779316"/>
                  <a:pt x="779316" y="0"/>
                  <a:pt x="1740651" y="0"/>
                </a:cubicBezTo>
                <a:close/>
              </a:path>
            </a:pathLst>
          </a:custGeom>
          <a:solidFill>
            <a:srgbClr val="D25D5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2" name="任意多边形 131"/>
          <p:cNvSpPr/>
          <p:nvPr/>
        </p:nvSpPr>
        <p:spPr>
          <a:xfrm>
            <a:off x="5858276" y="4335132"/>
            <a:ext cx="2681357" cy="771970"/>
          </a:xfrm>
          <a:custGeom>
            <a:avLst/>
            <a:gdLst>
              <a:gd name="connsiteX0" fmla="*/ 0 w 2681357"/>
              <a:gd name="connsiteY0" fmla="*/ 0 h 771970"/>
              <a:gd name="connsiteX1" fmla="*/ 109852 w 2681357"/>
              <a:gd name="connsiteY1" fmla="*/ 120867 h 771970"/>
              <a:gd name="connsiteX2" fmla="*/ 1340678 w 2681357"/>
              <a:gd name="connsiteY2" fmla="*/ 630692 h 771970"/>
              <a:gd name="connsiteX3" fmla="*/ 2571504 w 2681357"/>
              <a:gd name="connsiteY3" fmla="*/ 120867 h 771970"/>
              <a:gd name="connsiteX4" fmla="*/ 2681357 w 2681357"/>
              <a:gd name="connsiteY4" fmla="*/ 0 h 771970"/>
              <a:gd name="connsiteX5" fmla="*/ 2617381 w 2681357"/>
              <a:gd name="connsiteY5" fmla="*/ 103675 h 771970"/>
              <a:gd name="connsiteX6" fmla="*/ 1340678 w 2681357"/>
              <a:gd name="connsiteY6" fmla="*/ 771970 h 771970"/>
              <a:gd name="connsiteX7" fmla="*/ 63975 w 2681357"/>
              <a:gd name="connsiteY7" fmla="*/ 103675 h 771970"/>
              <a:gd name="connsiteX8" fmla="*/ 0 w 2681357"/>
              <a:gd name="connsiteY8" fmla="*/ 0 h 771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81357" h="771970">
                <a:moveTo>
                  <a:pt x="0" y="0"/>
                </a:moveTo>
                <a:lnTo>
                  <a:pt x="109852" y="120867"/>
                </a:lnTo>
                <a:cubicBezTo>
                  <a:pt x="424848" y="435863"/>
                  <a:pt x="860011" y="630692"/>
                  <a:pt x="1340678" y="630692"/>
                </a:cubicBezTo>
                <a:cubicBezTo>
                  <a:pt x="1821346" y="630692"/>
                  <a:pt x="2256508" y="435863"/>
                  <a:pt x="2571504" y="120867"/>
                </a:cubicBezTo>
                <a:lnTo>
                  <a:pt x="2681357" y="0"/>
                </a:lnTo>
                <a:lnTo>
                  <a:pt x="2617381" y="103675"/>
                </a:lnTo>
                <a:cubicBezTo>
                  <a:pt x="2340695" y="506876"/>
                  <a:pt x="1872132" y="771970"/>
                  <a:pt x="1340678" y="771970"/>
                </a:cubicBezTo>
                <a:cubicBezTo>
                  <a:pt x="809224" y="771970"/>
                  <a:pt x="340662" y="506876"/>
                  <a:pt x="63975" y="103675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6715240" y="3037021"/>
            <a:ext cx="1154198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63%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4" name="文本框 133"/>
          <p:cNvSpPr txBox="1"/>
          <p:nvPr/>
        </p:nvSpPr>
        <p:spPr>
          <a:xfrm>
            <a:off x="6715240" y="1484521"/>
            <a:ext cx="1154198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36%</a:t>
            </a:r>
            <a:endParaRPr lang="zh-CN" altLang="en-US" sz="36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6830220" y="4819808"/>
            <a:ext cx="924238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1%</a:t>
            </a:r>
            <a:endParaRPr lang="zh-CN" altLang="en-US" sz="36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137" name="直接连接符 136"/>
          <p:cNvCxnSpPr/>
          <p:nvPr/>
        </p:nvCxnSpPr>
        <p:spPr>
          <a:xfrm flipV="1">
            <a:off x="8101612" y="1669188"/>
            <a:ext cx="1044856" cy="32955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1" name="直接连接符 140"/>
          <p:cNvCxnSpPr/>
          <p:nvPr/>
        </p:nvCxnSpPr>
        <p:spPr>
          <a:xfrm>
            <a:off x="8101612" y="3393295"/>
            <a:ext cx="1221807" cy="2911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直接连接符 143"/>
          <p:cNvCxnSpPr/>
          <p:nvPr/>
        </p:nvCxnSpPr>
        <p:spPr>
          <a:xfrm>
            <a:off x="8028215" y="4829729"/>
            <a:ext cx="1295204" cy="31324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493735" y="1467360"/>
            <a:ext cx="3541383" cy="366254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本次数据统计以市场上全部个股报告为样本，从样本数据中可以看出朝阳要比万得整整多出：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r>
              <a:rPr lang="en-US" altLang="zh-CN" sz="6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1680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篇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endParaRPr lang="en-US" altLang="zh-CN" sz="4000" b="1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占比高达：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ctr"/>
            <a:r>
              <a:rPr lang="en-US" altLang="zh-CN" sz="6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36%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1" name="矩形 150"/>
          <p:cNvSpPr/>
          <p:nvPr/>
        </p:nvSpPr>
        <p:spPr>
          <a:xfrm>
            <a:off x="7414186" y="5879196"/>
            <a:ext cx="3050835" cy="4154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统计区间：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2018-1-1 </a:t>
            </a: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至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2018-1-31</a:t>
            </a:r>
            <a:endParaRPr lang="zh-CN" altLang="zh-CN" sz="14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2" name="矩形 151"/>
          <p:cNvSpPr/>
          <p:nvPr/>
        </p:nvSpPr>
        <p:spPr>
          <a:xfrm>
            <a:off x="165261" y="6092028"/>
            <a:ext cx="5844922" cy="502702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just">
              <a:lnSpc>
                <a:spcPts val="1600"/>
              </a:lnSpc>
              <a:spcAft>
                <a:spcPts val="0"/>
              </a:spcAft>
            </a:pPr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说明：</a:t>
            </a:r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lnSpc>
                <a:spcPts val="1600"/>
              </a:lnSpc>
              <a:spcAft>
                <a:spcPts val="0"/>
              </a:spcAft>
            </a:pPr>
            <a:r>
              <a:rPr lang="zh-CN" altLang="zh-CN" sz="1400" dirty="0">
                <a:latin typeface="宋体" panose="02010600030101010101" pitchFamily="2" charset="-122"/>
                <a:ea typeface="宋体" panose="02010600030101010101" pitchFamily="2" charset="-122"/>
              </a:rPr>
              <a:t>本期比对在迈博汇金比对、补录之后进行制作，数据可能因此存在差异。</a:t>
            </a:r>
          </a:p>
        </p:txBody>
      </p:sp>
      <p:cxnSp>
        <p:nvCxnSpPr>
          <p:cNvPr id="154" name="直接连接符 153"/>
          <p:cNvCxnSpPr/>
          <p:nvPr/>
        </p:nvCxnSpPr>
        <p:spPr>
          <a:xfrm>
            <a:off x="4647303" y="1464792"/>
            <a:ext cx="0" cy="3385121"/>
          </a:xfrm>
          <a:prstGeom prst="line">
            <a:avLst/>
          </a:prstGeom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5" name="矩形 154"/>
          <p:cNvSpPr/>
          <p:nvPr/>
        </p:nvSpPr>
        <p:spPr>
          <a:xfrm>
            <a:off x="4035118" y="347692"/>
            <a:ext cx="3007832" cy="553998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个股报告完整性</a:t>
            </a:r>
          </a:p>
        </p:txBody>
      </p:sp>
    </p:spTree>
    <p:extLst>
      <p:ext uri="{BB962C8B-B14F-4D97-AF65-F5344CB8AC3E}">
        <p14:creationId xmlns:p14="http://schemas.microsoft.com/office/powerpoint/2010/main" val="2029851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83" y="2218421"/>
            <a:ext cx="6444132" cy="3663634"/>
          </a:xfrm>
          <a:prstGeom prst="rect">
            <a:avLst/>
          </a:prstGeom>
        </p:spPr>
      </p:pic>
      <p:sp>
        <p:nvSpPr>
          <p:cNvPr id="4" name="流程图: 接点 3"/>
          <p:cNvSpPr/>
          <p:nvPr/>
        </p:nvSpPr>
        <p:spPr>
          <a:xfrm>
            <a:off x="2795953" y="4853354"/>
            <a:ext cx="633046" cy="633046"/>
          </a:xfrm>
          <a:prstGeom prst="flowChartConnector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884484" y="448380"/>
            <a:ext cx="442303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个股报告完整性对比万得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729549" y="4391689"/>
            <a:ext cx="4281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按缺失报告排名前十机构，万得缺失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505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篇，而朝阳永续仅缺失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篇，可知朝阳永续在主要机构的维护情况较好。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29549" y="6070767"/>
            <a:ext cx="3562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宋体" panose="02010600030101010101" pitchFamily="2" charset="-122"/>
                <a:ea typeface="宋体" panose="02010600030101010101" pitchFamily="2" charset="-122"/>
              </a:rPr>
              <a:t>备注：该数据由三方对比补足后统计得出</a:t>
            </a:r>
            <a:endParaRPr lang="en-US" altLang="zh-CN" sz="1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925264" y="1775792"/>
            <a:ext cx="1918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月报告缺失情况统计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51131" y="6016907"/>
            <a:ext cx="3050835" cy="4154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统计区间：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2018-1-1 </a:t>
            </a:r>
            <a:r>
              <a:rPr lang="zh-CN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至</a:t>
            </a:r>
            <a:r>
              <a:rPr lang="en-US" altLang="zh-CN" sz="1400" kern="1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2018-1-31</a:t>
            </a:r>
            <a:endParaRPr lang="zh-CN" altLang="zh-CN" sz="1400" kern="100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0943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Freeform 6"/>
          <p:cNvSpPr>
            <a:spLocks/>
          </p:cNvSpPr>
          <p:nvPr/>
        </p:nvSpPr>
        <p:spPr bwMode="auto">
          <a:xfrm>
            <a:off x="0" y="4075113"/>
            <a:ext cx="5695950" cy="1712912"/>
          </a:xfrm>
          <a:custGeom>
            <a:avLst/>
            <a:gdLst>
              <a:gd name="T0" fmla="*/ 0 w 7413"/>
              <a:gd name="T1" fmla="*/ 0 h 2222"/>
              <a:gd name="T2" fmla="*/ 2147483646 w 7413"/>
              <a:gd name="T3" fmla="*/ 0 h 2222"/>
              <a:gd name="T4" fmla="*/ 2147483646 w 7413"/>
              <a:gd name="T5" fmla="*/ 2147483646 h 2222"/>
              <a:gd name="T6" fmla="*/ 0 w 7413"/>
              <a:gd name="T7" fmla="*/ 2147483646 h 2222"/>
              <a:gd name="T8" fmla="*/ 0 w 7413"/>
              <a:gd name="T9" fmla="*/ 0 h 22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7413" h="2222">
                <a:moveTo>
                  <a:pt x="0" y="0"/>
                </a:moveTo>
                <a:lnTo>
                  <a:pt x="7413" y="0"/>
                </a:lnTo>
                <a:lnTo>
                  <a:pt x="6010" y="2222"/>
                </a:lnTo>
                <a:lnTo>
                  <a:pt x="0" y="2222"/>
                </a:lnTo>
                <a:lnTo>
                  <a:pt x="0" y="0"/>
                </a:lnTo>
                <a:close/>
              </a:path>
            </a:pathLst>
          </a:custGeom>
          <a:solidFill>
            <a:srgbClr val="C9C9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5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2147483646 w 13970"/>
              <a:gd name="T3" fmla="*/ 0 h 3869"/>
              <a:gd name="T4" fmla="*/ 2147483646 w 13970"/>
              <a:gd name="T5" fmla="*/ 2147483646 h 3869"/>
              <a:gd name="T6" fmla="*/ 0 w 13970"/>
              <a:gd name="T7" fmla="*/ 2147483646 h 3869"/>
              <a:gd name="T8" fmla="*/ 0 w 13970"/>
              <a:gd name="T9" fmla="*/ 0 h 386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7" name="Freeform 9"/>
          <p:cNvSpPr>
            <a:spLocks/>
          </p:cNvSpPr>
          <p:nvPr/>
        </p:nvSpPr>
        <p:spPr bwMode="auto">
          <a:xfrm>
            <a:off x="10591800" y="6049963"/>
            <a:ext cx="1604963" cy="808037"/>
          </a:xfrm>
          <a:custGeom>
            <a:avLst/>
            <a:gdLst>
              <a:gd name="T0" fmla="*/ 2147483646 w 2088"/>
              <a:gd name="T1" fmla="*/ 0 h 1048"/>
              <a:gd name="T2" fmla="*/ 2147483646 w 2088"/>
              <a:gd name="T3" fmla="*/ 2147483646 h 1048"/>
              <a:gd name="T4" fmla="*/ 0 w 2088"/>
              <a:gd name="T5" fmla="*/ 2147483646 h 1048"/>
              <a:gd name="T6" fmla="*/ 2147483646 w 2088"/>
              <a:gd name="T7" fmla="*/ 0 h 1048"/>
              <a:gd name="T8" fmla="*/ 2147483646 w 2088"/>
              <a:gd name="T9" fmla="*/ 0 h 104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088" h="1048">
                <a:moveTo>
                  <a:pt x="2088" y="0"/>
                </a:moveTo>
                <a:lnTo>
                  <a:pt x="2088" y="1048"/>
                </a:lnTo>
                <a:lnTo>
                  <a:pt x="0" y="1048"/>
                </a:lnTo>
                <a:lnTo>
                  <a:pt x="662" y="0"/>
                </a:lnTo>
                <a:lnTo>
                  <a:pt x="2088" y="0"/>
                </a:lnTo>
                <a:close/>
              </a:path>
            </a:pathLst>
          </a:custGeom>
          <a:solidFill>
            <a:srgbClr val="C1C0C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" name="Freeform 10"/>
          <p:cNvSpPr>
            <a:spLocks/>
          </p:cNvSpPr>
          <p:nvPr/>
        </p:nvSpPr>
        <p:spPr bwMode="auto">
          <a:xfrm>
            <a:off x="10301288" y="6208713"/>
            <a:ext cx="1895475" cy="649287"/>
          </a:xfrm>
          <a:custGeom>
            <a:avLst/>
            <a:gdLst>
              <a:gd name="T0" fmla="*/ 2147483646 w 2467"/>
              <a:gd name="T1" fmla="*/ 0 h 843"/>
              <a:gd name="T2" fmla="*/ 2147483646 w 2467"/>
              <a:gd name="T3" fmla="*/ 2147483646 h 843"/>
              <a:gd name="T4" fmla="*/ 0 w 2467"/>
              <a:gd name="T5" fmla="*/ 2147483646 h 843"/>
              <a:gd name="T6" fmla="*/ 2147483646 w 2467"/>
              <a:gd name="T7" fmla="*/ 0 h 843"/>
              <a:gd name="T8" fmla="*/ 2147483646 w 2467"/>
              <a:gd name="T9" fmla="*/ 0 h 84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2467" h="843">
                <a:moveTo>
                  <a:pt x="2467" y="0"/>
                </a:moveTo>
                <a:lnTo>
                  <a:pt x="2467" y="843"/>
                </a:lnTo>
                <a:lnTo>
                  <a:pt x="0" y="843"/>
                </a:lnTo>
                <a:lnTo>
                  <a:pt x="533" y="0"/>
                </a:lnTo>
                <a:lnTo>
                  <a:pt x="246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9" name="TextBox 11"/>
          <p:cNvSpPr txBox="1">
            <a:spLocks noChangeArrowheads="1"/>
          </p:cNvSpPr>
          <p:nvPr/>
        </p:nvSpPr>
        <p:spPr bwMode="auto">
          <a:xfrm>
            <a:off x="2735263" y="3103563"/>
            <a:ext cx="326243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4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公告及时性</a:t>
            </a:r>
          </a:p>
        </p:txBody>
      </p:sp>
      <p:sp>
        <p:nvSpPr>
          <p:cNvPr id="20" name="TextBox 12"/>
          <p:cNvSpPr txBox="1">
            <a:spLocks noChangeArrowheads="1"/>
          </p:cNvSpPr>
          <p:nvPr/>
        </p:nvSpPr>
        <p:spPr bwMode="auto">
          <a:xfrm>
            <a:off x="1408697" y="2579210"/>
            <a:ext cx="1075936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3800" b="1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endParaRPr lang="zh-CN" altLang="en-US" sz="13800" b="1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" name="TextBox 2"/>
          <p:cNvSpPr txBox="1">
            <a:spLocks noChangeArrowheads="1"/>
          </p:cNvSpPr>
          <p:nvPr/>
        </p:nvSpPr>
        <p:spPr bwMode="auto">
          <a:xfrm>
            <a:off x="458398" y="3887381"/>
            <a:ext cx="110799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2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FFFFFF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Part</a:t>
            </a:r>
            <a:endParaRPr lang="zh-CN" altLang="en-US" sz="2800" dirty="0">
              <a:solidFill>
                <a:srgbClr val="FFFFFF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213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499</Words>
  <Application>Microsoft Office PowerPoint</Application>
  <PresentationFormat>宽屏</PresentationFormat>
  <Paragraphs>56</Paragraphs>
  <Slides>13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等线</vt:lpstr>
      <vt:lpstr>等线 Light</vt:lpstr>
      <vt:lpstr>宋体</vt:lpstr>
      <vt:lpstr>微软雅黑</vt:lpstr>
      <vt:lpstr>微软雅黑 Light</vt:lpstr>
      <vt:lpstr>造字工房力黑（非商用）常规体</vt:lpstr>
      <vt:lpstr>Arial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qianbin</dc:creator>
  <cp:lastModifiedBy>钱斌</cp:lastModifiedBy>
  <cp:revision>46</cp:revision>
  <dcterms:created xsi:type="dcterms:W3CDTF">2018-02-07T02:22:09Z</dcterms:created>
  <dcterms:modified xsi:type="dcterms:W3CDTF">2018-02-10T05:14:06Z</dcterms:modified>
</cp:coreProperties>
</file>

<file path=docProps/thumbnail.jpeg>
</file>